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Lst>
  <p:sldSz cx="18288000" cy="10287000"/>
  <p:notesSz cx="6858000" cy="9144000"/>
  <p:embeddedFontLst>
    <p:embeddedFont>
      <p:font typeface="Fahkwang Bold" charset="-34"/>
      <p:regular r:id="rId30"/>
    </p:embeddedFont>
    <p:embeddedFont>
      <p:font typeface="Calibri" pitchFamily="34" charset="0"/>
      <p:regular r:id="rId31"/>
      <p:bold r:id="rId32"/>
      <p:italic r:id="rId33"/>
      <p:boldItalic r:id="rId34"/>
    </p:embeddedFont>
    <p:embeddedFont>
      <p:font typeface="Fahkwang" charset="-34"/>
      <p:regular r:id="rId35"/>
    </p:embeddedFont>
    <p:embeddedFont>
      <p:font typeface="Times New Roman Bold" pitchFamily="18" charset="0"/>
      <p:bold r:id="rId3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p:scale>
          <a:sx n="48" d="100"/>
          <a:sy n="48" d="100"/>
        </p:scale>
        <p:origin x="-416" y="-2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4.fntdata"/><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font" Target="fonts/font6.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12/11/2024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12/11/2024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12/11/2024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12/11/2024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12/11/2024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12/11/2024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12/11/2024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12/11/2024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12/11/2024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7.xml"/><Relationship Id="rId5" Type="http://schemas.openxmlformats.org/officeDocument/2006/relationships/image" Target="../media/image11.sv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7.xml"/><Relationship Id="rId5" Type="http://schemas.openxmlformats.org/officeDocument/2006/relationships/image" Target="../media/image11.svg"/><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9.png"/><Relationship Id="rId1" Type="http://schemas.openxmlformats.org/officeDocument/2006/relationships/slideLayout" Target="../slideLayouts/slideLayout7.xml"/><Relationship Id="rId5" Type="http://schemas.openxmlformats.org/officeDocument/2006/relationships/image" Target="../media/image18.svg"/><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2.png"/><Relationship Id="rId1" Type="http://schemas.openxmlformats.org/officeDocument/2006/relationships/slideLayout" Target="../slideLayouts/slideLayout7.xml"/><Relationship Id="rId5" Type="http://schemas.openxmlformats.org/officeDocument/2006/relationships/image" Target="../media/image11.svg"/><Relationship Id="rId4" Type="http://schemas.openxmlformats.org/officeDocument/2006/relationships/image" Target="../media/image9.png"/></Relationships>
</file>

<file path=ppt/slides/_rels/slide19.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1.svg"/><Relationship Id="rId7" Type="http://schemas.openxmlformats.org/officeDocument/2006/relationships/image" Target="../media/image30.jpe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29.jpeg"/><Relationship Id="rId5" Type="http://schemas.openxmlformats.org/officeDocument/2006/relationships/image" Target="../media/image28.jpeg"/><Relationship Id="rId4" Type="http://schemas.openxmlformats.org/officeDocument/2006/relationships/image" Target="../media/image27.jpeg"/></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jpeg"/><Relationship Id="rId1" Type="http://schemas.openxmlformats.org/officeDocument/2006/relationships/slideLayout" Target="../slideLayouts/slideLayout7.xml"/><Relationship Id="rId4" Type="http://schemas.openxmlformats.org/officeDocument/2006/relationships/image" Target="../media/image37.svg"/></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7.jpe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7.xml"/><Relationship Id="rId4" Type="http://schemas.openxmlformats.org/officeDocument/2006/relationships/image" Target="../media/image11.svg"/></Relationships>
</file>

<file path=ppt/slides/_rels/slide7.xml.rels><?xml version="1.0" encoding="UTF-8" standalone="yes"?>
<Relationships xmlns="http://schemas.openxmlformats.org/package/2006/relationships"><Relationship Id="rId3" Type="http://schemas.openxmlformats.org/officeDocument/2006/relationships/image" Target="../media/image7.svg"/><Relationship Id="rId7" Type="http://schemas.openxmlformats.org/officeDocument/2006/relationships/image" Target="../media/image11.jpe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0.jpeg"/><Relationship Id="rId5" Type="http://schemas.openxmlformats.org/officeDocument/2006/relationships/image" Target="../media/image11.sv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7.svg"/><Relationship Id="rId7" Type="http://schemas.openxmlformats.org/officeDocument/2006/relationships/image" Target="../media/image11.jpe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0.jpeg"/><Relationship Id="rId5" Type="http://schemas.openxmlformats.org/officeDocument/2006/relationships/image" Target="../media/image11.sv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8577919" y="0"/>
            <a:ext cx="9710081" cy="10287000"/>
            <a:chOff x="0" y="0"/>
            <a:chExt cx="34410536" cy="36455020"/>
          </a:xfrm>
        </p:grpSpPr>
        <p:sp>
          <p:nvSpPr>
            <p:cNvPr id="3" name="Freeform 3"/>
            <p:cNvSpPr/>
            <p:nvPr/>
          </p:nvSpPr>
          <p:spPr>
            <a:xfrm>
              <a:off x="0" y="0"/>
              <a:ext cx="34410523" cy="36455096"/>
            </a:xfrm>
            <a:custGeom>
              <a:avLst/>
              <a:gdLst/>
              <a:ahLst/>
              <a:cxnLst/>
              <a:rect l="l" t="t" r="r" b="b"/>
              <a:pathLst>
                <a:path w="34410523" h="36455096">
                  <a:moveTo>
                    <a:pt x="0" y="0"/>
                  </a:moveTo>
                  <a:cubicBezTo>
                    <a:pt x="10066655" y="0"/>
                    <a:pt x="18227548" y="8160639"/>
                    <a:pt x="18227548" y="18227548"/>
                  </a:cubicBezTo>
                  <a:cubicBezTo>
                    <a:pt x="18227548" y="28284550"/>
                    <a:pt x="10082530" y="36438967"/>
                    <a:pt x="29590" y="36455096"/>
                  </a:cubicBezTo>
                  <a:lnTo>
                    <a:pt x="34410523" y="36455096"/>
                  </a:lnTo>
                  <a:lnTo>
                    <a:pt x="34410523" y="0"/>
                  </a:lnTo>
                  <a:close/>
                </a:path>
              </a:pathLst>
            </a:custGeom>
            <a:blipFill>
              <a:blip r:embed="rId2"/>
              <a:stretch>
                <a:fillRect t="-20098" b="-2787"/>
              </a:stretch>
            </a:blipFill>
          </p:spPr>
        </p:sp>
      </p:grpSp>
      <p:grpSp>
        <p:nvGrpSpPr>
          <p:cNvPr id="4" name="Group 4"/>
          <p:cNvGrpSpPr/>
          <p:nvPr/>
        </p:nvGrpSpPr>
        <p:grpSpPr>
          <a:xfrm>
            <a:off x="3884175" y="449755"/>
            <a:ext cx="9387490" cy="9387490"/>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0437">
                    <a:alpha val="100000"/>
                  </a:srgbClr>
                </a:gs>
                <a:gs pos="100000">
                  <a:srgbClr val="00466D">
                    <a:alpha val="100000"/>
                  </a:srgbClr>
                </a:gs>
              </a:gsLst>
              <a:lin ang="0"/>
            </a:gradFill>
            <a:ln cap="sq">
              <a:noFill/>
              <a:prstDash val="solid"/>
              <a:miter/>
            </a:ln>
          </p:spPr>
        </p:sp>
        <p:sp>
          <p:nvSpPr>
            <p:cNvPr id="6" name="TextBox 6"/>
            <p:cNvSpPr txBox="1"/>
            <p:nvPr/>
          </p:nvSpPr>
          <p:spPr>
            <a:xfrm>
              <a:off x="76200" y="19050"/>
              <a:ext cx="660400" cy="717550"/>
            </a:xfrm>
            <a:prstGeom prst="rect">
              <a:avLst/>
            </a:prstGeom>
          </p:spPr>
          <p:txBody>
            <a:bodyPr lIns="50800" tIns="50800" rIns="50800" bIns="50800" rtlCol="0" anchor="ctr"/>
            <a:lstStyle/>
            <a:p>
              <a:pPr algn="ctr">
                <a:lnSpc>
                  <a:spcPts val="2659"/>
                </a:lnSpc>
              </a:pPr>
              <a:endParaRPr/>
            </a:p>
          </p:txBody>
        </p:sp>
      </p:grpSp>
      <p:grpSp>
        <p:nvGrpSpPr>
          <p:cNvPr id="7" name="Group 7"/>
          <p:cNvGrpSpPr/>
          <p:nvPr/>
        </p:nvGrpSpPr>
        <p:grpSpPr>
          <a:xfrm>
            <a:off x="-6539074" y="1532284"/>
            <a:ext cx="18816664" cy="7222432"/>
            <a:chOff x="0" y="0"/>
            <a:chExt cx="1058797" cy="406400"/>
          </a:xfrm>
        </p:grpSpPr>
        <p:sp>
          <p:nvSpPr>
            <p:cNvPr id="8" name="Freeform 8"/>
            <p:cNvSpPr/>
            <p:nvPr/>
          </p:nvSpPr>
          <p:spPr>
            <a:xfrm>
              <a:off x="0" y="0"/>
              <a:ext cx="1058797" cy="406400"/>
            </a:xfrm>
            <a:custGeom>
              <a:avLst/>
              <a:gdLst/>
              <a:ahLst/>
              <a:cxnLst/>
              <a:rect l="l" t="t" r="r" b="b"/>
              <a:pathLst>
                <a:path w="1058797" h="406400">
                  <a:moveTo>
                    <a:pt x="855597" y="0"/>
                  </a:moveTo>
                  <a:cubicBezTo>
                    <a:pt x="967822" y="0"/>
                    <a:pt x="1058797" y="90976"/>
                    <a:pt x="1058797" y="203200"/>
                  </a:cubicBezTo>
                  <a:cubicBezTo>
                    <a:pt x="1058797" y="315424"/>
                    <a:pt x="967822" y="406400"/>
                    <a:pt x="855597" y="406400"/>
                  </a:cubicBezTo>
                  <a:lnTo>
                    <a:pt x="203200" y="406400"/>
                  </a:lnTo>
                  <a:cubicBezTo>
                    <a:pt x="90976" y="406400"/>
                    <a:pt x="0" y="315424"/>
                    <a:pt x="0" y="203200"/>
                  </a:cubicBezTo>
                  <a:cubicBezTo>
                    <a:pt x="0" y="90976"/>
                    <a:pt x="90976" y="0"/>
                    <a:pt x="203200" y="0"/>
                  </a:cubicBezTo>
                  <a:close/>
                </a:path>
              </a:pathLst>
            </a:custGeom>
            <a:gradFill rotWithShape="1">
              <a:gsLst>
                <a:gs pos="0">
                  <a:srgbClr val="000437">
                    <a:alpha val="100000"/>
                  </a:srgbClr>
                </a:gs>
                <a:gs pos="100000">
                  <a:srgbClr val="00466D">
                    <a:alpha val="100000"/>
                  </a:srgbClr>
                </a:gs>
              </a:gsLst>
              <a:lin ang="0"/>
            </a:gradFill>
            <a:ln w="381000" cap="sq">
              <a:solidFill>
                <a:srgbClr val="FFFFFF"/>
              </a:solidFill>
              <a:prstDash val="solid"/>
              <a:miter/>
            </a:ln>
          </p:spPr>
        </p:sp>
        <p:sp>
          <p:nvSpPr>
            <p:cNvPr id="9" name="TextBox 9"/>
            <p:cNvSpPr txBox="1"/>
            <p:nvPr/>
          </p:nvSpPr>
          <p:spPr>
            <a:xfrm>
              <a:off x="0" y="-57150"/>
              <a:ext cx="1058797" cy="463550"/>
            </a:xfrm>
            <a:prstGeom prst="rect">
              <a:avLst/>
            </a:prstGeom>
          </p:spPr>
          <p:txBody>
            <a:bodyPr lIns="50800" tIns="50800" rIns="50800" bIns="50800" rtlCol="0" anchor="ctr"/>
            <a:lstStyle/>
            <a:p>
              <a:pPr algn="ctr">
                <a:lnSpc>
                  <a:spcPts val="2659"/>
                </a:lnSpc>
              </a:pPr>
              <a:endParaRPr/>
            </a:p>
          </p:txBody>
        </p:sp>
      </p:grpSp>
      <p:sp>
        <p:nvSpPr>
          <p:cNvPr id="10" name="Freeform 10"/>
          <p:cNvSpPr/>
          <p:nvPr/>
        </p:nvSpPr>
        <p:spPr>
          <a:xfrm>
            <a:off x="-550390" y="-250228"/>
            <a:ext cx="3089539" cy="2184562"/>
          </a:xfrm>
          <a:custGeom>
            <a:avLst/>
            <a:gdLst/>
            <a:ahLst/>
            <a:cxnLst/>
            <a:rect l="l" t="t" r="r" b="b"/>
            <a:pathLst>
              <a:path w="3089539" h="2184562">
                <a:moveTo>
                  <a:pt x="0" y="0"/>
                </a:moveTo>
                <a:lnTo>
                  <a:pt x="3089539" y="0"/>
                </a:lnTo>
                <a:lnTo>
                  <a:pt x="3089539" y="2184561"/>
                </a:lnTo>
                <a:lnTo>
                  <a:pt x="0" y="2184561"/>
                </a:lnTo>
                <a:lnTo>
                  <a:pt x="0" y="0"/>
                </a:lnTo>
                <a:close/>
              </a:path>
            </a:pathLst>
          </a:custGeom>
          <a:blipFill>
            <a:blip r:embed="rId3"/>
            <a:stretch>
              <a:fillRect/>
            </a:stretch>
          </a:blipFill>
        </p:spPr>
      </p:sp>
      <p:sp>
        <p:nvSpPr>
          <p:cNvPr id="11" name="TextBox 11"/>
          <p:cNvSpPr txBox="1"/>
          <p:nvPr/>
        </p:nvSpPr>
        <p:spPr>
          <a:xfrm>
            <a:off x="367741" y="2675115"/>
            <a:ext cx="9695312" cy="669925"/>
          </a:xfrm>
          <a:prstGeom prst="rect">
            <a:avLst/>
          </a:prstGeom>
        </p:spPr>
        <p:txBody>
          <a:bodyPr lIns="0" tIns="0" rIns="0" bIns="0" rtlCol="0" anchor="t">
            <a:spAutoFit/>
          </a:bodyPr>
          <a:lstStyle/>
          <a:p>
            <a:pPr algn="l">
              <a:lnSpc>
                <a:spcPts val="5599"/>
              </a:lnSpc>
              <a:spcBef>
                <a:spcPct val="0"/>
              </a:spcBef>
            </a:pPr>
            <a:r>
              <a:rPr lang="en-US" sz="3999" b="1" spc="-79">
                <a:solidFill>
                  <a:srgbClr val="FFFFFF"/>
                </a:solidFill>
                <a:latin typeface="Fahkwang Bold"/>
                <a:ea typeface="Fahkwang Bold"/>
                <a:cs typeface="Fahkwang Bold"/>
                <a:sym typeface="Fahkwang Bold"/>
              </a:rPr>
              <a:t>MÔN: THIẾT KẾ HỆ THỐNG NHÚNG</a:t>
            </a:r>
          </a:p>
        </p:txBody>
      </p:sp>
      <p:sp>
        <p:nvSpPr>
          <p:cNvPr id="12" name="TextBox 12"/>
          <p:cNvSpPr txBox="1"/>
          <p:nvPr/>
        </p:nvSpPr>
        <p:spPr>
          <a:xfrm>
            <a:off x="0" y="3870325"/>
            <a:ext cx="11909849" cy="2422525"/>
          </a:xfrm>
          <a:prstGeom prst="rect">
            <a:avLst/>
          </a:prstGeom>
        </p:spPr>
        <p:txBody>
          <a:bodyPr lIns="0" tIns="0" rIns="0" bIns="0" rtlCol="0" anchor="t">
            <a:spAutoFit/>
          </a:bodyPr>
          <a:lstStyle/>
          <a:p>
            <a:pPr algn="ctr">
              <a:lnSpc>
                <a:spcPts val="9799"/>
              </a:lnSpc>
              <a:spcBef>
                <a:spcPct val="0"/>
              </a:spcBef>
            </a:pPr>
            <a:r>
              <a:rPr lang="en-US" sz="6999" spc="-139">
                <a:solidFill>
                  <a:srgbClr val="AEF8FF"/>
                </a:solidFill>
                <a:latin typeface="Fahkwang"/>
                <a:ea typeface="Fahkwang"/>
                <a:cs typeface="Fahkwang"/>
                <a:sym typeface="Fahkwang"/>
              </a:rPr>
              <a:t>ĐỀ TÀI: THIẾT KẾ HỆ THỐNG CHỐNG TRỘM</a:t>
            </a:r>
          </a:p>
        </p:txBody>
      </p:sp>
      <p:sp>
        <p:nvSpPr>
          <p:cNvPr id="13" name="TextBox 13"/>
          <p:cNvSpPr txBox="1"/>
          <p:nvPr/>
        </p:nvSpPr>
        <p:spPr>
          <a:xfrm>
            <a:off x="426759" y="7209836"/>
            <a:ext cx="9577276" cy="971550"/>
          </a:xfrm>
          <a:prstGeom prst="rect">
            <a:avLst/>
          </a:prstGeom>
        </p:spPr>
        <p:txBody>
          <a:bodyPr lIns="0" tIns="0" rIns="0" bIns="0" rtlCol="0" anchor="t">
            <a:spAutoFit/>
          </a:bodyPr>
          <a:lstStyle/>
          <a:p>
            <a:pPr algn="l">
              <a:lnSpc>
                <a:spcPts val="3840"/>
              </a:lnSpc>
            </a:pPr>
            <a:r>
              <a:rPr lang="en-US" sz="3200" spc="-64">
                <a:solidFill>
                  <a:srgbClr val="FFFFFF"/>
                </a:solidFill>
                <a:latin typeface="Body Text Fit"/>
                <a:ea typeface="Body Text Fit"/>
                <a:cs typeface="Body Text Fit"/>
                <a:sym typeface="Body Text Fit"/>
              </a:rPr>
              <a:t>Lớp: L01 - NHÓM: 12</a:t>
            </a:r>
          </a:p>
          <a:p>
            <a:pPr algn="l">
              <a:lnSpc>
                <a:spcPts val="3840"/>
              </a:lnSpc>
            </a:pPr>
            <a:r>
              <a:rPr lang="en-US" sz="3200" spc="-64">
                <a:solidFill>
                  <a:srgbClr val="FFFFFF"/>
                </a:solidFill>
                <a:latin typeface="Body Text Fit"/>
                <a:ea typeface="Body Text Fit"/>
                <a:cs typeface="Body Text Fit"/>
                <a:sym typeface="Body Text Fit"/>
              </a:rPr>
              <a:t>GVHD: ThS. Bùi Quốc Bảo</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2156581"/>
            <a:ext cx="327660" cy="8763380"/>
            <a:chOff x="0" y="0"/>
            <a:chExt cx="86297" cy="2308051"/>
          </a:xfrm>
        </p:grpSpPr>
        <p:sp>
          <p:nvSpPr>
            <p:cNvPr id="3" name="Freeform 3"/>
            <p:cNvSpPr/>
            <p:nvPr/>
          </p:nvSpPr>
          <p:spPr>
            <a:xfrm>
              <a:off x="0" y="0"/>
              <a:ext cx="86297" cy="2308051"/>
            </a:xfrm>
            <a:custGeom>
              <a:avLst/>
              <a:gdLst/>
              <a:ahLst/>
              <a:cxnLst/>
              <a:rect l="l" t="t" r="r" b="b"/>
              <a:pathLst>
                <a:path w="86297" h="2308051">
                  <a:moveTo>
                    <a:pt x="43149" y="0"/>
                  </a:moveTo>
                  <a:lnTo>
                    <a:pt x="43149" y="0"/>
                  </a:lnTo>
                  <a:cubicBezTo>
                    <a:pt x="66979" y="0"/>
                    <a:pt x="86297" y="19318"/>
                    <a:pt x="86297" y="43149"/>
                  </a:cubicBezTo>
                  <a:lnTo>
                    <a:pt x="86297" y="2264902"/>
                  </a:lnTo>
                  <a:cubicBezTo>
                    <a:pt x="86297" y="2276346"/>
                    <a:pt x="81751" y="2287321"/>
                    <a:pt x="73659" y="2295413"/>
                  </a:cubicBezTo>
                  <a:cubicBezTo>
                    <a:pt x="65567" y="2303505"/>
                    <a:pt x="54592" y="2308051"/>
                    <a:pt x="43149" y="2308051"/>
                  </a:cubicBezTo>
                  <a:lnTo>
                    <a:pt x="43149" y="2308051"/>
                  </a:lnTo>
                  <a:cubicBezTo>
                    <a:pt x="31705" y="2308051"/>
                    <a:pt x="20730" y="2303505"/>
                    <a:pt x="12638" y="2295413"/>
                  </a:cubicBezTo>
                  <a:cubicBezTo>
                    <a:pt x="4546" y="2287321"/>
                    <a:pt x="0" y="2276346"/>
                    <a:pt x="0" y="2264902"/>
                  </a:cubicBezTo>
                  <a:lnTo>
                    <a:pt x="0" y="43149"/>
                  </a:lnTo>
                  <a:cubicBezTo>
                    <a:pt x="0" y="31705"/>
                    <a:pt x="4546" y="20730"/>
                    <a:pt x="12638" y="12638"/>
                  </a:cubicBezTo>
                  <a:cubicBezTo>
                    <a:pt x="20730" y="4546"/>
                    <a:pt x="31705" y="0"/>
                    <a:pt x="43149" y="0"/>
                  </a:cubicBezTo>
                  <a:close/>
                </a:path>
              </a:pathLst>
            </a:custGeom>
            <a:gradFill rotWithShape="1">
              <a:gsLst>
                <a:gs pos="0">
                  <a:srgbClr val="000437">
                    <a:alpha val="100000"/>
                  </a:srgbClr>
                </a:gs>
                <a:gs pos="100000">
                  <a:srgbClr val="00466D">
                    <a:alpha val="100000"/>
                  </a:srgbClr>
                </a:gs>
              </a:gsLst>
              <a:lin ang="5400000"/>
            </a:gradFill>
          </p:spPr>
        </p:sp>
        <p:sp>
          <p:nvSpPr>
            <p:cNvPr id="4" name="TextBox 4"/>
            <p:cNvSpPr txBox="1"/>
            <p:nvPr/>
          </p:nvSpPr>
          <p:spPr>
            <a:xfrm>
              <a:off x="0" y="-57150"/>
              <a:ext cx="86297" cy="2365201"/>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0" y="-632960"/>
            <a:ext cx="327660" cy="2520916"/>
            <a:chOff x="0" y="0"/>
            <a:chExt cx="86297" cy="663945"/>
          </a:xfrm>
        </p:grpSpPr>
        <p:sp>
          <p:nvSpPr>
            <p:cNvPr id="6" name="Freeform 6"/>
            <p:cNvSpPr/>
            <p:nvPr/>
          </p:nvSpPr>
          <p:spPr>
            <a:xfrm>
              <a:off x="0" y="0"/>
              <a:ext cx="86297" cy="663945"/>
            </a:xfrm>
            <a:custGeom>
              <a:avLst/>
              <a:gdLst/>
              <a:ahLst/>
              <a:cxnLst/>
              <a:rect l="l" t="t" r="r" b="b"/>
              <a:pathLst>
                <a:path w="86297" h="663945">
                  <a:moveTo>
                    <a:pt x="43149" y="0"/>
                  </a:moveTo>
                  <a:lnTo>
                    <a:pt x="43149" y="0"/>
                  </a:lnTo>
                  <a:cubicBezTo>
                    <a:pt x="66979" y="0"/>
                    <a:pt x="86297" y="19318"/>
                    <a:pt x="86297" y="43149"/>
                  </a:cubicBezTo>
                  <a:lnTo>
                    <a:pt x="86297" y="620796"/>
                  </a:lnTo>
                  <a:cubicBezTo>
                    <a:pt x="86297" y="644627"/>
                    <a:pt x="66979" y="663945"/>
                    <a:pt x="43149" y="663945"/>
                  </a:cubicBezTo>
                  <a:lnTo>
                    <a:pt x="43149" y="663945"/>
                  </a:lnTo>
                  <a:cubicBezTo>
                    <a:pt x="31705" y="663945"/>
                    <a:pt x="20730" y="659399"/>
                    <a:pt x="12638" y="651307"/>
                  </a:cubicBezTo>
                  <a:cubicBezTo>
                    <a:pt x="4546" y="643215"/>
                    <a:pt x="0" y="632240"/>
                    <a:pt x="0" y="620796"/>
                  </a:cubicBezTo>
                  <a:lnTo>
                    <a:pt x="0" y="43149"/>
                  </a:lnTo>
                  <a:cubicBezTo>
                    <a:pt x="0" y="31705"/>
                    <a:pt x="4546" y="20730"/>
                    <a:pt x="12638" y="12638"/>
                  </a:cubicBezTo>
                  <a:cubicBezTo>
                    <a:pt x="20730" y="4546"/>
                    <a:pt x="31705" y="0"/>
                    <a:pt x="43149" y="0"/>
                  </a:cubicBezTo>
                  <a:close/>
                </a:path>
              </a:pathLst>
            </a:custGeom>
            <a:gradFill rotWithShape="1">
              <a:gsLst>
                <a:gs pos="0">
                  <a:srgbClr val="74EEFA">
                    <a:alpha val="100000"/>
                  </a:srgbClr>
                </a:gs>
                <a:gs pos="100000">
                  <a:srgbClr val="2484B5">
                    <a:alpha val="100000"/>
                  </a:srgbClr>
                </a:gs>
              </a:gsLst>
              <a:lin ang="5400000"/>
            </a:gradFill>
          </p:spPr>
        </p:sp>
        <p:sp>
          <p:nvSpPr>
            <p:cNvPr id="7" name="TextBox 7"/>
            <p:cNvSpPr txBox="1"/>
            <p:nvPr/>
          </p:nvSpPr>
          <p:spPr>
            <a:xfrm>
              <a:off x="0" y="-57150"/>
              <a:ext cx="86297" cy="721095"/>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1984721" y="627498"/>
            <a:ext cx="4837541" cy="9032004"/>
            <a:chOff x="0" y="0"/>
            <a:chExt cx="1162214" cy="2169929"/>
          </a:xfrm>
        </p:grpSpPr>
        <p:sp>
          <p:nvSpPr>
            <p:cNvPr id="9" name="Freeform 9"/>
            <p:cNvSpPr/>
            <p:nvPr/>
          </p:nvSpPr>
          <p:spPr>
            <a:xfrm>
              <a:off x="0" y="0"/>
              <a:ext cx="1162214" cy="2169929"/>
            </a:xfrm>
            <a:custGeom>
              <a:avLst/>
              <a:gdLst/>
              <a:ahLst/>
              <a:cxnLst/>
              <a:rect l="l" t="t" r="r" b="b"/>
              <a:pathLst>
                <a:path w="1162214" h="2169929">
                  <a:moveTo>
                    <a:pt x="160038" y="0"/>
                  </a:moveTo>
                  <a:lnTo>
                    <a:pt x="1002175" y="0"/>
                  </a:lnTo>
                  <a:cubicBezTo>
                    <a:pt x="1044620" y="0"/>
                    <a:pt x="1085327" y="16861"/>
                    <a:pt x="1115340" y="46874"/>
                  </a:cubicBezTo>
                  <a:cubicBezTo>
                    <a:pt x="1145353" y="76887"/>
                    <a:pt x="1162214" y="117594"/>
                    <a:pt x="1162214" y="160038"/>
                  </a:cubicBezTo>
                  <a:lnTo>
                    <a:pt x="1162214" y="2009890"/>
                  </a:lnTo>
                  <a:cubicBezTo>
                    <a:pt x="1162214" y="2098277"/>
                    <a:pt x="1090562" y="2169929"/>
                    <a:pt x="1002175" y="2169929"/>
                  </a:cubicBezTo>
                  <a:lnTo>
                    <a:pt x="160038" y="2169929"/>
                  </a:lnTo>
                  <a:cubicBezTo>
                    <a:pt x="71652" y="2169929"/>
                    <a:pt x="0" y="2098277"/>
                    <a:pt x="0" y="2009890"/>
                  </a:cubicBezTo>
                  <a:lnTo>
                    <a:pt x="0" y="160038"/>
                  </a:lnTo>
                  <a:cubicBezTo>
                    <a:pt x="0" y="117594"/>
                    <a:pt x="16861" y="76887"/>
                    <a:pt x="46874" y="46874"/>
                  </a:cubicBezTo>
                  <a:cubicBezTo>
                    <a:pt x="76887" y="16861"/>
                    <a:pt x="117594" y="0"/>
                    <a:pt x="160038" y="0"/>
                  </a:cubicBezTo>
                  <a:close/>
                </a:path>
              </a:pathLst>
            </a:custGeom>
            <a:solidFill>
              <a:srgbClr val="000000">
                <a:alpha val="0"/>
              </a:srgbClr>
            </a:solidFill>
            <a:ln w="95250" cap="rnd">
              <a:gradFill>
                <a:gsLst>
                  <a:gs pos="0">
                    <a:srgbClr val="000437">
                      <a:alpha val="100000"/>
                    </a:srgbClr>
                  </a:gs>
                  <a:gs pos="100000">
                    <a:srgbClr val="00466D">
                      <a:alpha val="100000"/>
                    </a:srgbClr>
                  </a:gs>
                </a:gsLst>
                <a:lin ang="5400000"/>
              </a:gradFill>
              <a:prstDash val="solid"/>
              <a:round/>
            </a:ln>
          </p:spPr>
        </p:sp>
        <p:sp>
          <p:nvSpPr>
            <p:cNvPr id="10" name="TextBox 10"/>
            <p:cNvSpPr txBox="1"/>
            <p:nvPr/>
          </p:nvSpPr>
          <p:spPr>
            <a:xfrm>
              <a:off x="0" y="-57150"/>
              <a:ext cx="1162214" cy="2227079"/>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12860442" y="0"/>
            <a:ext cx="3086100" cy="10287000"/>
            <a:chOff x="0" y="0"/>
            <a:chExt cx="812800" cy="2709333"/>
          </a:xfrm>
        </p:grpSpPr>
        <p:sp>
          <p:nvSpPr>
            <p:cNvPr id="12" name="Freeform 12"/>
            <p:cNvSpPr/>
            <p:nvPr/>
          </p:nvSpPr>
          <p:spPr>
            <a:xfrm>
              <a:off x="0" y="0"/>
              <a:ext cx="812800" cy="2709333"/>
            </a:xfrm>
            <a:custGeom>
              <a:avLst/>
              <a:gdLst/>
              <a:ahLst/>
              <a:cxnLst/>
              <a:rect l="l" t="t" r="r" b="b"/>
              <a:pathLst>
                <a:path w="812800" h="2709333">
                  <a:moveTo>
                    <a:pt x="0" y="0"/>
                  </a:moveTo>
                  <a:lnTo>
                    <a:pt x="812800" y="0"/>
                  </a:lnTo>
                  <a:lnTo>
                    <a:pt x="812800" y="2709333"/>
                  </a:lnTo>
                  <a:lnTo>
                    <a:pt x="0" y="2709333"/>
                  </a:lnTo>
                  <a:close/>
                </a:path>
              </a:pathLst>
            </a:custGeom>
            <a:gradFill rotWithShape="1">
              <a:gsLst>
                <a:gs pos="0">
                  <a:srgbClr val="000437">
                    <a:alpha val="100000"/>
                  </a:srgbClr>
                </a:gs>
                <a:gs pos="100000">
                  <a:srgbClr val="00466D">
                    <a:alpha val="100000"/>
                  </a:srgbClr>
                </a:gs>
              </a:gsLst>
              <a:lin ang="5400000"/>
            </a:gradFill>
          </p:spPr>
        </p:sp>
        <p:sp>
          <p:nvSpPr>
            <p:cNvPr id="13" name="TextBox 13"/>
            <p:cNvSpPr txBox="1"/>
            <p:nvPr/>
          </p:nvSpPr>
          <p:spPr>
            <a:xfrm>
              <a:off x="0" y="-57150"/>
              <a:ext cx="812800" cy="2766483"/>
            </a:xfrm>
            <a:prstGeom prst="rect">
              <a:avLst/>
            </a:prstGeom>
          </p:spPr>
          <p:txBody>
            <a:bodyPr lIns="50800" tIns="50800" rIns="50800" bIns="50800" rtlCol="0" anchor="ctr"/>
            <a:lstStyle/>
            <a:p>
              <a:pPr algn="ctr">
                <a:lnSpc>
                  <a:spcPts val="2659"/>
                </a:lnSpc>
              </a:pPr>
              <a:endParaRPr/>
            </a:p>
          </p:txBody>
        </p:sp>
      </p:grpSp>
      <p:grpSp>
        <p:nvGrpSpPr>
          <p:cNvPr id="14" name="Group 14"/>
          <p:cNvGrpSpPr>
            <a:grpSpLocks noChangeAspect="1"/>
          </p:cNvGrpSpPr>
          <p:nvPr/>
        </p:nvGrpSpPr>
        <p:grpSpPr>
          <a:xfrm>
            <a:off x="12346092" y="1028700"/>
            <a:ext cx="4114800" cy="8229600"/>
            <a:chOff x="0" y="0"/>
            <a:chExt cx="3175000" cy="6350000"/>
          </a:xfrm>
        </p:grpSpPr>
        <p:sp>
          <p:nvSpPr>
            <p:cNvPr id="15" name="Freeform 15"/>
            <p:cNvSpPr/>
            <p:nvPr/>
          </p:nvSpPr>
          <p:spPr>
            <a:xfrm>
              <a:off x="0" y="0"/>
              <a:ext cx="3175000" cy="6350000"/>
            </a:xfrm>
            <a:custGeom>
              <a:avLst/>
              <a:gdLst/>
              <a:ahLst/>
              <a:cxnLst/>
              <a:rect l="l" t="t" r="r" b="b"/>
              <a:pathLst>
                <a:path w="3175000" h="6350000">
                  <a:moveTo>
                    <a:pt x="2667000" y="6350000"/>
                  </a:moveTo>
                  <a:lnTo>
                    <a:pt x="508000" y="6350000"/>
                  </a:lnTo>
                  <a:cubicBezTo>
                    <a:pt x="227330" y="6350000"/>
                    <a:pt x="0" y="6122670"/>
                    <a:pt x="0" y="5842000"/>
                  </a:cubicBezTo>
                  <a:lnTo>
                    <a:pt x="0" y="508000"/>
                  </a:lnTo>
                  <a:cubicBezTo>
                    <a:pt x="0" y="227330"/>
                    <a:pt x="227330" y="0"/>
                    <a:pt x="508000" y="0"/>
                  </a:cubicBezTo>
                  <a:lnTo>
                    <a:pt x="2667000" y="0"/>
                  </a:lnTo>
                  <a:cubicBezTo>
                    <a:pt x="2947670" y="0"/>
                    <a:pt x="3175000" y="227330"/>
                    <a:pt x="3175000" y="508000"/>
                  </a:cubicBezTo>
                  <a:lnTo>
                    <a:pt x="3175000" y="5842000"/>
                  </a:lnTo>
                  <a:cubicBezTo>
                    <a:pt x="3175000" y="6122670"/>
                    <a:pt x="2947670" y="6350000"/>
                    <a:pt x="2667000" y="6350000"/>
                  </a:cubicBezTo>
                  <a:close/>
                </a:path>
              </a:pathLst>
            </a:custGeom>
            <a:blipFill>
              <a:blip r:embed="rId2"/>
              <a:stretch>
                <a:fillRect l="-113066" r="-86933"/>
              </a:stretch>
            </a:blipFill>
          </p:spPr>
        </p:sp>
      </p:grpSp>
      <p:sp>
        <p:nvSpPr>
          <p:cNvPr id="16" name="TextBox 16"/>
          <p:cNvSpPr txBox="1"/>
          <p:nvPr/>
        </p:nvSpPr>
        <p:spPr>
          <a:xfrm>
            <a:off x="1028700" y="1604131"/>
            <a:ext cx="10234021" cy="854075"/>
          </a:xfrm>
          <a:prstGeom prst="rect">
            <a:avLst/>
          </a:prstGeom>
        </p:spPr>
        <p:txBody>
          <a:bodyPr lIns="0" tIns="0" rIns="0" bIns="0" rtlCol="0" anchor="t">
            <a:spAutoFit/>
          </a:bodyPr>
          <a:lstStyle/>
          <a:p>
            <a:pPr algn="l">
              <a:lnSpc>
                <a:spcPts val="7000"/>
              </a:lnSpc>
              <a:spcBef>
                <a:spcPct val="0"/>
              </a:spcBef>
            </a:pPr>
            <a:r>
              <a:rPr lang="en-US" sz="5000" b="1" spc="-100">
                <a:solidFill>
                  <a:srgbClr val="000000"/>
                </a:solidFill>
                <a:latin typeface="Fahkwang Bold"/>
                <a:ea typeface="Fahkwang Bold"/>
                <a:cs typeface="Fahkwang Bold"/>
                <a:sym typeface="Fahkwang Bold"/>
              </a:rPr>
              <a:t>Product Specification</a:t>
            </a:r>
          </a:p>
        </p:txBody>
      </p:sp>
      <p:sp>
        <p:nvSpPr>
          <p:cNvPr id="17" name="TextBox 17"/>
          <p:cNvSpPr txBox="1"/>
          <p:nvPr/>
        </p:nvSpPr>
        <p:spPr>
          <a:xfrm>
            <a:off x="1028700" y="374650"/>
            <a:ext cx="9565371" cy="1184275"/>
          </a:xfrm>
          <a:prstGeom prst="rect">
            <a:avLst/>
          </a:prstGeom>
        </p:spPr>
        <p:txBody>
          <a:bodyPr lIns="0" tIns="0" rIns="0" bIns="0" rtlCol="0" anchor="t">
            <a:spAutoFit/>
          </a:bodyPr>
          <a:lstStyle/>
          <a:p>
            <a:pPr algn="l">
              <a:lnSpc>
                <a:spcPts val="9799"/>
              </a:lnSpc>
              <a:spcBef>
                <a:spcPct val="0"/>
              </a:spcBef>
            </a:pPr>
            <a:r>
              <a:rPr lang="en-US" sz="6999" b="1" spc="-139">
                <a:solidFill>
                  <a:srgbClr val="072E5D"/>
                </a:solidFill>
                <a:latin typeface="Fahkwang Bold"/>
                <a:ea typeface="Fahkwang Bold"/>
                <a:cs typeface="Fahkwang Bold"/>
                <a:sym typeface="Fahkwang Bold"/>
              </a:rPr>
              <a:t>Đặc tả sản phẩm </a:t>
            </a:r>
          </a:p>
        </p:txBody>
      </p:sp>
      <p:sp>
        <p:nvSpPr>
          <p:cNvPr id="18" name="TextBox 18"/>
          <p:cNvSpPr txBox="1"/>
          <p:nvPr/>
        </p:nvSpPr>
        <p:spPr>
          <a:xfrm>
            <a:off x="795198" y="3477457"/>
            <a:ext cx="10721986" cy="5495925"/>
          </a:xfrm>
          <a:prstGeom prst="rect">
            <a:avLst/>
          </a:prstGeom>
        </p:spPr>
        <p:txBody>
          <a:bodyPr lIns="0" tIns="0" rIns="0" bIns="0" rtlCol="0" anchor="t">
            <a:spAutoFit/>
          </a:bodyPr>
          <a:lstStyle/>
          <a:p>
            <a:pPr algn="just">
              <a:lnSpc>
                <a:spcPts val="3600"/>
              </a:lnSpc>
            </a:pPr>
            <a:r>
              <a:rPr lang="en-US" sz="3000" spc="-60">
                <a:solidFill>
                  <a:srgbClr val="000000"/>
                </a:solidFill>
                <a:latin typeface="Body Text Fit"/>
                <a:ea typeface="Body Text Fit"/>
                <a:cs typeface="Body Text Fit"/>
                <a:sym typeface="Body Text Fit"/>
              </a:rPr>
              <a:t>- Tên (Name): Hệ thống chống trộm</a:t>
            </a:r>
          </a:p>
          <a:p>
            <a:pPr algn="just">
              <a:lnSpc>
                <a:spcPts val="3600"/>
              </a:lnSpc>
            </a:pPr>
            <a:r>
              <a:rPr lang="en-US" sz="3000" spc="-60">
                <a:solidFill>
                  <a:srgbClr val="000000"/>
                </a:solidFill>
                <a:latin typeface="Body Text Fit"/>
                <a:ea typeface="Body Text Fit"/>
                <a:cs typeface="Body Text Fit"/>
                <a:sym typeface="Body Text Fit"/>
              </a:rPr>
              <a:t>- Mục đích (Purpose): Phát hiện kẻ trộm và cảnh báo đến người dùng.</a:t>
            </a:r>
          </a:p>
          <a:p>
            <a:pPr algn="just">
              <a:lnSpc>
                <a:spcPts val="3600"/>
              </a:lnSpc>
            </a:pPr>
            <a:r>
              <a:rPr lang="en-US" sz="3000" spc="-60">
                <a:solidFill>
                  <a:srgbClr val="000000"/>
                </a:solidFill>
                <a:latin typeface="Body Text Fit"/>
                <a:ea typeface="Body Text Fit"/>
                <a:cs typeface="Body Text Fit"/>
                <a:sym typeface="Body Text Fit"/>
              </a:rPr>
              <a:t>- Ngõ vào/ngõ ra (Input/output):</a:t>
            </a:r>
          </a:p>
          <a:p>
            <a:pPr algn="just">
              <a:lnSpc>
                <a:spcPts val="3600"/>
              </a:lnSpc>
            </a:pPr>
            <a:r>
              <a:rPr lang="en-US" sz="3000" spc="-60">
                <a:solidFill>
                  <a:srgbClr val="000000"/>
                </a:solidFill>
                <a:latin typeface="Body Text Fit"/>
                <a:ea typeface="Body Text Fit"/>
                <a:cs typeface="Body Text Fit"/>
                <a:sym typeface="Body Text Fit"/>
              </a:rPr>
              <a:t>+ Input: Cảm biến chuyển động HC-SR501.</a:t>
            </a:r>
          </a:p>
          <a:p>
            <a:pPr algn="just">
              <a:lnSpc>
                <a:spcPts val="3600"/>
              </a:lnSpc>
            </a:pPr>
            <a:r>
              <a:rPr lang="en-US" sz="3000" spc="-60">
                <a:solidFill>
                  <a:srgbClr val="000000"/>
                </a:solidFill>
                <a:latin typeface="Body Text Fit"/>
                <a:ea typeface="Body Text Fit"/>
                <a:cs typeface="Body Text Fit"/>
                <a:sym typeface="Body Text Fit"/>
              </a:rPr>
              <a:t>+ Output: Loa 5v, module 4G SIMCOM A7680C.</a:t>
            </a:r>
          </a:p>
          <a:p>
            <a:pPr algn="just">
              <a:lnSpc>
                <a:spcPts val="3600"/>
              </a:lnSpc>
            </a:pPr>
            <a:r>
              <a:rPr lang="en-US" sz="3000" spc="-60">
                <a:solidFill>
                  <a:srgbClr val="000000"/>
                </a:solidFill>
                <a:latin typeface="Body Text Fit"/>
                <a:ea typeface="Body Text Fit"/>
                <a:cs typeface="Body Text Fit"/>
                <a:sym typeface="Body Text Fit"/>
              </a:rPr>
              <a:t>- Trường hợp sử dụng (Use cases): Nếu cảm biến chuyển động phát hiện chuyển động của cơ thể người trong phạm vi của cảm biến thì sẽ kích loạt loa báo động và module 4G SIMCOM A7680C sẽ gửi tin nhắn đến số điện thoại người dùng để cảnh báo.</a:t>
            </a:r>
          </a:p>
          <a:p>
            <a:pPr algn="just">
              <a:lnSpc>
                <a:spcPts val="3600"/>
              </a:lnSpc>
            </a:pPr>
            <a:endParaRPr lang="en-US" sz="3000" spc="-60">
              <a:solidFill>
                <a:srgbClr val="000000"/>
              </a:solidFill>
              <a:latin typeface="Body Text Fit"/>
              <a:ea typeface="Body Text Fit"/>
              <a:cs typeface="Body Text Fit"/>
              <a:sym typeface="Body Text Fit"/>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2156581"/>
            <a:ext cx="327660" cy="8763380"/>
            <a:chOff x="0" y="0"/>
            <a:chExt cx="86297" cy="2308051"/>
          </a:xfrm>
        </p:grpSpPr>
        <p:sp>
          <p:nvSpPr>
            <p:cNvPr id="3" name="Freeform 3"/>
            <p:cNvSpPr/>
            <p:nvPr/>
          </p:nvSpPr>
          <p:spPr>
            <a:xfrm>
              <a:off x="0" y="0"/>
              <a:ext cx="86297" cy="2308051"/>
            </a:xfrm>
            <a:custGeom>
              <a:avLst/>
              <a:gdLst/>
              <a:ahLst/>
              <a:cxnLst/>
              <a:rect l="l" t="t" r="r" b="b"/>
              <a:pathLst>
                <a:path w="86297" h="2308051">
                  <a:moveTo>
                    <a:pt x="43149" y="0"/>
                  </a:moveTo>
                  <a:lnTo>
                    <a:pt x="43149" y="0"/>
                  </a:lnTo>
                  <a:cubicBezTo>
                    <a:pt x="66979" y="0"/>
                    <a:pt x="86297" y="19318"/>
                    <a:pt x="86297" y="43149"/>
                  </a:cubicBezTo>
                  <a:lnTo>
                    <a:pt x="86297" y="2264902"/>
                  </a:lnTo>
                  <a:cubicBezTo>
                    <a:pt x="86297" y="2276346"/>
                    <a:pt x="81751" y="2287321"/>
                    <a:pt x="73659" y="2295413"/>
                  </a:cubicBezTo>
                  <a:cubicBezTo>
                    <a:pt x="65567" y="2303505"/>
                    <a:pt x="54592" y="2308051"/>
                    <a:pt x="43149" y="2308051"/>
                  </a:cubicBezTo>
                  <a:lnTo>
                    <a:pt x="43149" y="2308051"/>
                  </a:lnTo>
                  <a:cubicBezTo>
                    <a:pt x="31705" y="2308051"/>
                    <a:pt x="20730" y="2303505"/>
                    <a:pt x="12638" y="2295413"/>
                  </a:cubicBezTo>
                  <a:cubicBezTo>
                    <a:pt x="4546" y="2287321"/>
                    <a:pt x="0" y="2276346"/>
                    <a:pt x="0" y="2264902"/>
                  </a:cubicBezTo>
                  <a:lnTo>
                    <a:pt x="0" y="43149"/>
                  </a:lnTo>
                  <a:cubicBezTo>
                    <a:pt x="0" y="31705"/>
                    <a:pt x="4546" y="20730"/>
                    <a:pt x="12638" y="12638"/>
                  </a:cubicBezTo>
                  <a:cubicBezTo>
                    <a:pt x="20730" y="4546"/>
                    <a:pt x="31705" y="0"/>
                    <a:pt x="43149" y="0"/>
                  </a:cubicBezTo>
                  <a:close/>
                </a:path>
              </a:pathLst>
            </a:custGeom>
            <a:gradFill rotWithShape="1">
              <a:gsLst>
                <a:gs pos="0">
                  <a:srgbClr val="000437">
                    <a:alpha val="100000"/>
                  </a:srgbClr>
                </a:gs>
                <a:gs pos="100000">
                  <a:srgbClr val="00466D">
                    <a:alpha val="100000"/>
                  </a:srgbClr>
                </a:gs>
              </a:gsLst>
              <a:lin ang="5400000"/>
            </a:gradFill>
          </p:spPr>
        </p:sp>
        <p:sp>
          <p:nvSpPr>
            <p:cNvPr id="4" name="TextBox 4"/>
            <p:cNvSpPr txBox="1"/>
            <p:nvPr/>
          </p:nvSpPr>
          <p:spPr>
            <a:xfrm>
              <a:off x="0" y="-57150"/>
              <a:ext cx="86297" cy="2365201"/>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0" y="-632960"/>
            <a:ext cx="327660" cy="2520916"/>
            <a:chOff x="0" y="0"/>
            <a:chExt cx="86297" cy="663945"/>
          </a:xfrm>
        </p:grpSpPr>
        <p:sp>
          <p:nvSpPr>
            <p:cNvPr id="6" name="Freeform 6"/>
            <p:cNvSpPr/>
            <p:nvPr/>
          </p:nvSpPr>
          <p:spPr>
            <a:xfrm>
              <a:off x="0" y="0"/>
              <a:ext cx="86297" cy="663945"/>
            </a:xfrm>
            <a:custGeom>
              <a:avLst/>
              <a:gdLst/>
              <a:ahLst/>
              <a:cxnLst/>
              <a:rect l="l" t="t" r="r" b="b"/>
              <a:pathLst>
                <a:path w="86297" h="663945">
                  <a:moveTo>
                    <a:pt x="43149" y="0"/>
                  </a:moveTo>
                  <a:lnTo>
                    <a:pt x="43149" y="0"/>
                  </a:lnTo>
                  <a:cubicBezTo>
                    <a:pt x="66979" y="0"/>
                    <a:pt x="86297" y="19318"/>
                    <a:pt x="86297" y="43149"/>
                  </a:cubicBezTo>
                  <a:lnTo>
                    <a:pt x="86297" y="620796"/>
                  </a:lnTo>
                  <a:cubicBezTo>
                    <a:pt x="86297" y="644627"/>
                    <a:pt x="66979" y="663945"/>
                    <a:pt x="43149" y="663945"/>
                  </a:cubicBezTo>
                  <a:lnTo>
                    <a:pt x="43149" y="663945"/>
                  </a:lnTo>
                  <a:cubicBezTo>
                    <a:pt x="31705" y="663945"/>
                    <a:pt x="20730" y="659399"/>
                    <a:pt x="12638" y="651307"/>
                  </a:cubicBezTo>
                  <a:cubicBezTo>
                    <a:pt x="4546" y="643215"/>
                    <a:pt x="0" y="632240"/>
                    <a:pt x="0" y="620796"/>
                  </a:cubicBezTo>
                  <a:lnTo>
                    <a:pt x="0" y="43149"/>
                  </a:lnTo>
                  <a:cubicBezTo>
                    <a:pt x="0" y="31705"/>
                    <a:pt x="4546" y="20730"/>
                    <a:pt x="12638" y="12638"/>
                  </a:cubicBezTo>
                  <a:cubicBezTo>
                    <a:pt x="20730" y="4546"/>
                    <a:pt x="31705" y="0"/>
                    <a:pt x="43149" y="0"/>
                  </a:cubicBezTo>
                  <a:close/>
                </a:path>
              </a:pathLst>
            </a:custGeom>
            <a:gradFill rotWithShape="1">
              <a:gsLst>
                <a:gs pos="0">
                  <a:srgbClr val="74EEFA">
                    <a:alpha val="100000"/>
                  </a:srgbClr>
                </a:gs>
                <a:gs pos="100000">
                  <a:srgbClr val="2484B5">
                    <a:alpha val="100000"/>
                  </a:srgbClr>
                </a:gs>
              </a:gsLst>
              <a:lin ang="5400000"/>
            </a:gradFill>
          </p:spPr>
        </p:sp>
        <p:sp>
          <p:nvSpPr>
            <p:cNvPr id="7" name="TextBox 7"/>
            <p:cNvSpPr txBox="1"/>
            <p:nvPr/>
          </p:nvSpPr>
          <p:spPr>
            <a:xfrm>
              <a:off x="0" y="-57150"/>
              <a:ext cx="86297" cy="721095"/>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1984721" y="627498"/>
            <a:ext cx="4837541" cy="9032004"/>
            <a:chOff x="0" y="0"/>
            <a:chExt cx="1162214" cy="2169929"/>
          </a:xfrm>
        </p:grpSpPr>
        <p:sp>
          <p:nvSpPr>
            <p:cNvPr id="9" name="Freeform 9"/>
            <p:cNvSpPr/>
            <p:nvPr/>
          </p:nvSpPr>
          <p:spPr>
            <a:xfrm>
              <a:off x="0" y="0"/>
              <a:ext cx="1162214" cy="2169929"/>
            </a:xfrm>
            <a:custGeom>
              <a:avLst/>
              <a:gdLst/>
              <a:ahLst/>
              <a:cxnLst/>
              <a:rect l="l" t="t" r="r" b="b"/>
              <a:pathLst>
                <a:path w="1162214" h="2169929">
                  <a:moveTo>
                    <a:pt x="160038" y="0"/>
                  </a:moveTo>
                  <a:lnTo>
                    <a:pt x="1002175" y="0"/>
                  </a:lnTo>
                  <a:cubicBezTo>
                    <a:pt x="1044620" y="0"/>
                    <a:pt x="1085327" y="16861"/>
                    <a:pt x="1115340" y="46874"/>
                  </a:cubicBezTo>
                  <a:cubicBezTo>
                    <a:pt x="1145353" y="76887"/>
                    <a:pt x="1162214" y="117594"/>
                    <a:pt x="1162214" y="160038"/>
                  </a:cubicBezTo>
                  <a:lnTo>
                    <a:pt x="1162214" y="2009890"/>
                  </a:lnTo>
                  <a:cubicBezTo>
                    <a:pt x="1162214" y="2098277"/>
                    <a:pt x="1090562" y="2169929"/>
                    <a:pt x="1002175" y="2169929"/>
                  </a:cubicBezTo>
                  <a:lnTo>
                    <a:pt x="160038" y="2169929"/>
                  </a:lnTo>
                  <a:cubicBezTo>
                    <a:pt x="71652" y="2169929"/>
                    <a:pt x="0" y="2098277"/>
                    <a:pt x="0" y="2009890"/>
                  </a:cubicBezTo>
                  <a:lnTo>
                    <a:pt x="0" y="160038"/>
                  </a:lnTo>
                  <a:cubicBezTo>
                    <a:pt x="0" y="117594"/>
                    <a:pt x="16861" y="76887"/>
                    <a:pt x="46874" y="46874"/>
                  </a:cubicBezTo>
                  <a:cubicBezTo>
                    <a:pt x="76887" y="16861"/>
                    <a:pt x="117594" y="0"/>
                    <a:pt x="160038" y="0"/>
                  </a:cubicBezTo>
                  <a:close/>
                </a:path>
              </a:pathLst>
            </a:custGeom>
            <a:solidFill>
              <a:srgbClr val="000000">
                <a:alpha val="0"/>
              </a:srgbClr>
            </a:solidFill>
            <a:ln w="95250" cap="rnd">
              <a:gradFill>
                <a:gsLst>
                  <a:gs pos="0">
                    <a:srgbClr val="000437">
                      <a:alpha val="100000"/>
                    </a:srgbClr>
                  </a:gs>
                  <a:gs pos="100000">
                    <a:srgbClr val="00466D">
                      <a:alpha val="100000"/>
                    </a:srgbClr>
                  </a:gs>
                </a:gsLst>
                <a:lin ang="5400000"/>
              </a:gradFill>
              <a:prstDash val="solid"/>
              <a:round/>
            </a:ln>
          </p:spPr>
        </p:sp>
        <p:sp>
          <p:nvSpPr>
            <p:cNvPr id="10" name="TextBox 10"/>
            <p:cNvSpPr txBox="1"/>
            <p:nvPr/>
          </p:nvSpPr>
          <p:spPr>
            <a:xfrm>
              <a:off x="0" y="-57150"/>
              <a:ext cx="1162214" cy="2227079"/>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12860442" y="0"/>
            <a:ext cx="3086100" cy="10287000"/>
            <a:chOff x="0" y="0"/>
            <a:chExt cx="812800" cy="2709333"/>
          </a:xfrm>
        </p:grpSpPr>
        <p:sp>
          <p:nvSpPr>
            <p:cNvPr id="12" name="Freeform 12"/>
            <p:cNvSpPr/>
            <p:nvPr/>
          </p:nvSpPr>
          <p:spPr>
            <a:xfrm>
              <a:off x="0" y="0"/>
              <a:ext cx="812800" cy="2709333"/>
            </a:xfrm>
            <a:custGeom>
              <a:avLst/>
              <a:gdLst/>
              <a:ahLst/>
              <a:cxnLst/>
              <a:rect l="l" t="t" r="r" b="b"/>
              <a:pathLst>
                <a:path w="812800" h="2709333">
                  <a:moveTo>
                    <a:pt x="0" y="0"/>
                  </a:moveTo>
                  <a:lnTo>
                    <a:pt x="812800" y="0"/>
                  </a:lnTo>
                  <a:lnTo>
                    <a:pt x="812800" y="2709333"/>
                  </a:lnTo>
                  <a:lnTo>
                    <a:pt x="0" y="2709333"/>
                  </a:lnTo>
                  <a:close/>
                </a:path>
              </a:pathLst>
            </a:custGeom>
            <a:gradFill rotWithShape="1">
              <a:gsLst>
                <a:gs pos="0">
                  <a:srgbClr val="000437">
                    <a:alpha val="100000"/>
                  </a:srgbClr>
                </a:gs>
                <a:gs pos="100000">
                  <a:srgbClr val="00466D">
                    <a:alpha val="100000"/>
                  </a:srgbClr>
                </a:gs>
              </a:gsLst>
              <a:lin ang="5400000"/>
            </a:gradFill>
          </p:spPr>
        </p:sp>
        <p:sp>
          <p:nvSpPr>
            <p:cNvPr id="13" name="TextBox 13"/>
            <p:cNvSpPr txBox="1"/>
            <p:nvPr/>
          </p:nvSpPr>
          <p:spPr>
            <a:xfrm>
              <a:off x="0" y="-57150"/>
              <a:ext cx="812800" cy="2766483"/>
            </a:xfrm>
            <a:prstGeom prst="rect">
              <a:avLst/>
            </a:prstGeom>
          </p:spPr>
          <p:txBody>
            <a:bodyPr lIns="50800" tIns="50800" rIns="50800" bIns="50800" rtlCol="0" anchor="ctr"/>
            <a:lstStyle/>
            <a:p>
              <a:pPr algn="ctr">
                <a:lnSpc>
                  <a:spcPts val="2659"/>
                </a:lnSpc>
              </a:pPr>
              <a:endParaRPr/>
            </a:p>
          </p:txBody>
        </p:sp>
      </p:grpSp>
      <p:grpSp>
        <p:nvGrpSpPr>
          <p:cNvPr id="14" name="Group 14"/>
          <p:cNvGrpSpPr>
            <a:grpSpLocks noChangeAspect="1"/>
          </p:cNvGrpSpPr>
          <p:nvPr/>
        </p:nvGrpSpPr>
        <p:grpSpPr>
          <a:xfrm>
            <a:off x="12346092" y="1028700"/>
            <a:ext cx="4114800" cy="8229600"/>
            <a:chOff x="0" y="0"/>
            <a:chExt cx="3175000" cy="6350000"/>
          </a:xfrm>
        </p:grpSpPr>
        <p:sp>
          <p:nvSpPr>
            <p:cNvPr id="15" name="Freeform 15"/>
            <p:cNvSpPr/>
            <p:nvPr/>
          </p:nvSpPr>
          <p:spPr>
            <a:xfrm>
              <a:off x="0" y="0"/>
              <a:ext cx="3175000" cy="6350000"/>
            </a:xfrm>
            <a:custGeom>
              <a:avLst/>
              <a:gdLst/>
              <a:ahLst/>
              <a:cxnLst/>
              <a:rect l="l" t="t" r="r" b="b"/>
              <a:pathLst>
                <a:path w="3175000" h="6350000">
                  <a:moveTo>
                    <a:pt x="2667000" y="6350000"/>
                  </a:moveTo>
                  <a:lnTo>
                    <a:pt x="508000" y="6350000"/>
                  </a:lnTo>
                  <a:cubicBezTo>
                    <a:pt x="227330" y="6350000"/>
                    <a:pt x="0" y="6122670"/>
                    <a:pt x="0" y="5842000"/>
                  </a:cubicBezTo>
                  <a:lnTo>
                    <a:pt x="0" y="508000"/>
                  </a:lnTo>
                  <a:cubicBezTo>
                    <a:pt x="0" y="227330"/>
                    <a:pt x="227330" y="0"/>
                    <a:pt x="508000" y="0"/>
                  </a:cubicBezTo>
                  <a:lnTo>
                    <a:pt x="2667000" y="0"/>
                  </a:lnTo>
                  <a:cubicBezTo>
                    <a:pt x="2947670" y="0"/>
                    <a:pt x="3175000" y="227330"/>
                    <a:pt x="3175000" y="508000"/>
                  </a:cubicBezTo>
                  <a:lnTo>
                    <a:pt x="3175000" y="5842000"/>
                  </a:lnTo>
                  <a:cubicBezTo>
                    <a:pt x="3175000" y="6122670"/>
                    <a:pt x="2947670" y="6350000"/>
                    <a:pt x="2667000" y="6350000"/>
                  </a:cubicBezTo>
                  <a:close/>
                </a:path>
              </a:pathLst>
            </a:custGeom>
            <a:blipFill>
              <a:blip r:embed="rId2"/>
              <a:stretch>
                <a:fillRect l="-113066" r="-86933"/>
              </a:stretch>
            </a:blipFill>
          </p:spPr>
        </p:sp>
      </p:grpSp>
      <p:sp>
        <p:nvSpPr>
          <p:cNvPr id="16" name="TextBox 16"/>
          <p:cNvSpPr txBox="1"/>
          <p:nvPr/>
        </p:nvSpPr>
        <p:spPr>
          <a:xfrm>
            <a:off x="1028700" y="1604131"/>
            <a:ext cx="10234021" cy="854075"/>
          </a:xfrm>
          <a:prstGeom prst="rect">
            <a:avLst/>
          </a:prstGeom>
        </p:spPr>
        <p:txBody>
          <a:bodyPr lIns="0" tIns="0" rIns="0" bIns="0" rtlCol="0" anchor="t">
            <a:spAutoFit/>
          </a:bodyPr>
          <a:lstStyle/>
          <a:p>
            <a:pPr algn="l">
              <a:lnSpc>
                <a:spcPts val="7000"/>
              </a:lnSpc>
              <a:spcBef>
                <a:spcPct val="0"/>
              </a:spcBef>
            </a:pPr>
            <a:r>
              <a:rPr lang="en-US" sz="5000" b="1" spc="-100">
                <a:solidFill>
                  <a:srgbClr val="000000"/>
                </a:solidFill>
                <a:latin typeface="Fahkwang Bold"/>
                <a:ea typeface="Fahkwang Bold"/>
                <a:cs typeface="Fahkwang Bold"/>
                <a:sym typeface="Fahkwang Bold"/>
              </a:rPr>
              <a:t>Product Specification</a:t>
            </a:r>
          </a:p>
        </p:txBody>
      </p:sp>
      <p:sp>
        <p:nvSpPr>
          <p:cNvPr id="17" name="TextBox 17"/>
          <p:cNvSpPr txBox="1"/>
          <p:nvPr/>
        </p:nvSpPr>
        <p:spPr>
          <a:xfrm>
            <a:off x="1028700" y="374650"/>
            <a:ext cx="9565371" cy="1184275"/>
          </a:xfrm>
          <a:prstGeom prst="rect">
            <a:avLst/>
          </a:prstGeom>
        </p:spPr>
        <p:txBody>
          <a:bodyPr lIns="0" tIns="0" rIns="0" bIns="0" rtlCol="0" anchor="t">
            <a:spAutoFit/>
          </a:bodyPr>
          <a:lstStyle/>
          <a:p>
            <a:pPr algn="l">
              <a:lnSpc>
                <a:spcPts val="9799"/>
              </a:lnSpc>
              <a:spcBef>
                <a:spcPct val="0"/>
              </a:spcBef>
            </a:pPr>
            <a:r>
              <a:rPr lang="en-US" sz="6999" b="1" spc="-139">
                <a:solidFill>
                  <a:srgbClr val="072E5D"/>
                </a:solidFill>
                <a:latin typeface="Fahkwang Bold"/>
                <a:ea typeface="Fahkwang Bold"/>
                <a:cs typeface="Fahkwang Bold"/>
                <a:sym typeface="Fahkwang Bold"/>
              </a:rPr>
              <a:t>Đặc tả sản phẩm </a:t>
            </a:r>
          </a:p>
        </p:txBody>
      </p:sp>
      <p:sp>
        <p:nvSpPr>
          <p:cNvPr id="18" name="TextBox 18"/>
          <p:cNvSpPr txBox="1"/>
          <p:nvPr/>
        </p:nvSpPr>
        <p:spPr>
          <a:xfrm>
            <a:off x="583240" y="2791977"/>
            <a:ext cx="11145902" cy="6867525"/>
          </a:xfrm>
          <a:prstGeom prst="rect">
            <a:avLst/>
          </a:prstGeom>
        </p:spPr>
        <p:txBody>
          <a:bodyPr lIns="0" tIns="0" rIns="0" bIns="0" rtlCol="0" anchor="t">
            <a:spAutoFit/>
          </a:bodyPr>
          <a:lstStyle/>
          <a:p>
            <a:pPr algn="just">
              <a:lnSpc>
                <a:spcPts val="3600"/>
              </a:lnSpc>
            </a:pPr>
            <a:r>
              <a:rPr lang="en-US" sz="3000" spc="-60">
                <a:solidFill>
                  <a:srgbClr val="000000"/>
                </a:solidFill>
                <a:latin typeface="Body Text Fit"/>
                <a:ea typeface="Body Text Fit"/>
                <a:cs typeface="Body Text Fit"/>
                <a:sym typeface="Body Text Fit"/>
              </a:rPr>
              <a:t>- Chức năng (Functions): </a:t>
            </a:r>
          </a:p>
          <a:p>
            <a:pPr algn="just">
              <a:lnSpc>
                <a:spcPts val="3600"/>
              </a:lnSpc>
            </a:pPr>
            <a:r>
              <a:rPr lang="en-US" sz="3000" spc="-60">
                <a:solidFill>
                  <a:srgbClr val="000000"/>
                </a:solidFill>
                <a:latin typeface="Body Text Fit"/>
                <a:ea typeface="Body Text Fit"/>
                <a:cs typeface="Body Text Fit"/>
                <a:sym typeface="Body Text Fit"/>
              </a:rPr>
              <a:t>+ Thông báo cho chủ nhà có người đột nhập.</a:t>
            </a:r>
          </a:p>
          <a:p>
            <a:pPr algn="just">
              <a:lnSpc>
                <a:spcPts val="3600"/>
              </a:lnSpc>
            </a:pPr>
            <a:r>
              <a:rPr lang="en-US" sz="3000" spc="-60">
                <a:solidFill>
                  <a:srgbClr val="000000"/>
                </a:solidFill>
                <a:latin typeface="Body Text Fit"/>
                <a:ea typeface="Body Text Fit"/>
                <a:cs typeface="Body Text Fit"/>
                <a:sym typeface="Body Text Fit"/>
              </a:rPr>
              <a:t>+ Phát loa báo động cho mọi người xung quanh.</a:t>
            </a:r>
          </a:p>
          <a:p>
            <a:pPr algn="just">
              <a:lnSpc>
                <a:spcPts val="3600"/>
              </a:lnSpc>
            </a:pPr>
            <a:r>
              <a:rPr lang="en-US" sz="3000" spc="-60">
                <a:solidFill>
                  <a:srgbClr val="000000"/>
                </a:solidFill>
                <a:latin typeface="Body Text Fit"/>
                <a:ea typeface="Body Text Fit"/>
                <a:cs typeface="Body Text Fit"/>
                <a:sym typeface="Body Text Fit"/>
              </a:rPr>
              <a:t>-  Hiệu năng (Performance): </a:t>
            </a:r>
          </a:p>
          <a:p>
            <a:pPr algn="just">
              <a:lnSpc>
                <a:spcPts val="3600"/>
              </a:lnSpc>
            </a:pPr>
            <a:r>
              <a:rPr lang="en-US" sz="3000" spc="-60">
                <a:solidFill>
                  <a:srgbClr val="000000"/>
                </a:solidFill>
                <a:latin typeface="Body Text Fit"/>
                <a:ea typeface="Body Text Fit"/>
                <a:cs typeface="Body Text Fit"/>
                <a:sym typeface="Body Text Fit"/>
              </a:rPr>
              <a:t>+ Độ trễ giới hạn cho phép 30s.</a:t>
            </a:r>
          </a:p>
          <a:p>
            <a:pPr algn="just">
              <a:lnSpc>
                <a:spcPts val="3600"/>
              </a:lnSpc>
            </a:pPr>
            <a:r>
              <a:rPr lang="en-US" sz="3000" spc="-60">
                <a:solidFill>
                  <a:srgbClr val="000000"/>
                </a:solidFill>
                <a:latin typeface="Body Text Fit"/>
                <a:ea typeface="Body Text Fit"/>
                <a:cs typeface="Body Text Fit"/>
                <a:sym typeface="Body Text Fit"/>
              </a:rPr>
              <a:t>+ Độ chính xác của cảm biến 90%.</a:t>
            </a:r>
          </a:p>
          <a:p>
            <a:pPr algn="just">
              <a:lnSpc>
                <a:spcPts val="3600"/>
              </a:lnSpc>
            </a:pPr>
            <a:r>
              <a:rPr lang="en-US" sz="3000" spc="-60">
                <a:solidFill>
                  <a:srgbClr val="000000"/>
                </a:solidFill>
                <a:latin typeface="Body Text Fit"/>
                <a:ea typeface="Body Text Fit"/>
                <a:cs typeface="Body Text Fit"/>
                <a:sym typeface="Body Text Fit"/>
              </a:rPr>
              <a:t>- Giá thành sản xuất (Manufacturing cost): Dưới 500 nghìn đồng.</a:t>
            </a:r>
          </a:p>
          <a:p>
            <a:pPr algn="just">
              <a:lnSpc>
                <a:spcPts val="3600"/>
              </a:lnSpc>
            </a:pPr>
            <a:r>
              <a:rPr lang="en-US" sz="3000" spc="-60">
                <a:solidFill>
                  <a:srgbClr val="000000"/>
                </a:solidFill>
                <a:latin typeface="Body Text Fit"/>
                <a:ea typeface="Body Text Fit"/>
                <a:cs typeface="Body Text Fit"/>
                <a:sym typeface="Body Text Fit"/>
              </a:rPr>
              <a:t>- Công suất (Power): Công suất tiêu thụ 20W, sử dụng nguồn DC 12V.</a:t>
            </a:r>
          </a:p>
          <a:p>
            <a:pPr algn="just">
              <a:lnSpc>
                <a:spcPts val="3600"/>
              </a:lnSpc>
            </a:pPr>
            <a:r>
              <a:rPr lang="en-US" sz="3000" spc="-60">
                <a:solidFill>
                  <a:srgbClr val="000000"/>
                </a:solidFill>
                <a:latin typeface="Body Text Fit"/>
                <a:ea typeface="Body Text Fit"/>
                <a:cs typeface="Body Text Fit"/>
                <a:sym typeface="Body Text Fit"/>
              </a:rPr>
              <a:t>- Kích thước/cân nặng (Physical size/weight): 10x10x10cm, 500g.</a:t>
            </a:r>
          </a:p>
          <a:p>
            <a:pPr algn="just">
              <a:lnSpc>
                <a:spcPts val="3600"/>
              </a:lnSpc>
            </a:pPr>
            <a:r>
              <a:rPr lang="en-US" sz="3000" spc="-60">
                <a:solidFill>
                  <a:srgbClr val="000000"/>
                </a:solidFill>
                <a:latin typeface="Body Text Fit"/>
                <a:ea typeface="Body Text Fit"/>
                <a:cs typeface="Body Text Fit"/>
                <a:sym typeface="Body Text Fit"/>
              </a:rPr>
              <a:t>- Cài đặt (Installation): Lắp đặt thiết bị trong phòng và loa gần cửa ra vào, cảm biến sẽ được gắn vào trần nhà.</a:t>
            </a:r>
          </a:p>
          <a:p>
            <a:pPr algn="just">
              <a:lnSpc>
                <a:spcPts val="3600"/>
              </a:lnSpc>
            </a:pPr>
            <a:endParaRPr lang="en-US" sz="3000" spc="-60">
              <a:solidFill>
                <a:srgbClr val="000000"/>
              </a:solidFill>
              <a:latin typeface="Body Text Fit"/>
              <a:ea typeface="Body Text Fit"/>
              <a:cs typeface="Body Text Fit"/>
              <a:sym typeface="Body Text Fit"/>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2156581"/>
            <a:ext cx="327660" cy="8763380"/>
            <a:chOff x="0" y="0"/>
            <a:chExt cx="86297" cy="2308051"/>
          </a:xfrm>
        </p:grpSpPr>
        <p:sp>
          <p:nvSpPr>
            <p:cNvPr id="3" name="Freeform 3"/>
            <p:cNvSpPr/>
            <p:nvPr/>
          </p:nvSpPr>
          <p:spPr>
            <a:xfrm>
              <a:off x="0" y="0"/>
              <a:ext cx="86297" cy="2308051"/>
            </a:xfrm>
            <a:custGeom>
              <a:avLst/>
              <a:gdLst/>
              <a:ahLst/>
              <a:cxnLst/>
              <a:rect l="l" t="t" r="r" b="b"/>
              <a:pathLst>
                <a:path w="86297" h="2308051">
                  <a:moveTo>
                    <a:pt x="43149" y="0"/>
                  </a:moveTo>
                  <a:lnTo>
                    <a:pt x="43149" y="0"/>
                  </a:lnTo>
                  <a:cubicBezTo>
                    <a:pt x="66979" y="0"/>
                    <a:pt x="86297" y="19318"/>
                    <a:pt x="86297" y="43149"/>
                  </a:cubicBezTo>
                  <a:lnTo>
                    <a:pt x="86297" y="2264902"/>
                  </a:lnTo>
                  <a:cubicBezTo>
                    <a:pt x="86297" y="2276346"/>
                    <a:pt x="81751" y="2287321"/>
                    <a:pt x="73659" y="2295413"/>
                  </a:cubicBezTo>
                  <a:cubicBezTo>
                    <a:pt x="65567" y="2303505"/>
                    <a:pt x="54592" y="2308051"/>
                    <a:pt x="43149" y="2308051"/>
                  </a:cubicBezTo>
                  <a:lnTo>
                    <a:pt x="43149" y="2308051"/>
                  </a:lnTo>
                  <a:cubicBezTo>
                    <a:pt x="31705" y="2308051"/>
                    <a:pt x="20730" y="2303505"/>
                    <a:pt x="12638" y="2295413"/>
                  </a:cubicBezTo>
                  <a:cubicBezTo>
                    <a:pt x="4546" y="2287321"/>
                    <a:pt x="0" y="2276346"/>
                    <a:pt x="0" y="2264902"/>
                  </a:cubicBezTo>
                  <a:lnTo>
                    <a:pt x="0" y="43149"/>
                  </a:lnTo>
                  <a:cubicBezTo>
                    <a:pt x="0" y="31705"/>
                    <a:pt x="4546" y="20730"/>
                    <a:pt x="12638" y="12638"/>
                  </a:cubicBezTo>
                  <a:cubicBezTo>
                    <a:pt x="20730" y="4546"/>
                    <a:pt x="31705" y="0"/>
                    <a:pt x="43149" y="0"/>
                  </a:cubicBezTo>
                  <a:close/>
                </a:path>
              </a:pathLst>
            </a:custGeom>
            <a:gradFill rotWithShape="1">
              <a:gsLst>
                <a:gs pos="0">
                  <a:srgbClr val="000437">
                    <a:alpha val="100000"/>
                  </a:srgbClr>
                </a:gs>
                <a:gs pos="100000">
                  <a:srgbClr val="00466D">
                    <a:alpha val="100000"/>
                  </a:srgbClr>
                </a:gs>
              </a:gsLst>
              <a:lin ang="5400000"/>
            </a:gradFill>
          </p:spPr>
        </p:sp>
        <p:sp>
          <p:nvSpPr>
            <p:cNvPr id="4" name="TextBox 4"/>
            <p:cNvSpPr txBox="1"/>
            <p:nvPr/>
          </p:nvSpPr>
          <p:spPr>
            <a:xfrm>
              <a:off x="0" y="-57150"/>
              <a:ext cx="86297" cy="2365201"/>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0" y="-632960"/>
            <a:ext cx="327660" cy="2520916"/>
            <a:chOff x="0" y="0"/>
            <a:chExt cx="86297" cy="663945"/>
          </a:xfrm>
        </p:grpSpPr>
        <p:sp>
          <p:nvSpPr>
            <p:cNvPr id="6" name="Freeform 6"/>
            <p:cNvSpPr/>
            <p:nvPr/>
          </p:nvSpPr>
          <p:spPr>
            <a:xfrm>
              <a:off x="0" y="0"/>
              <a:ext cx="86297" cy="663945"/>
            </a:xfrm>
            <a:custGeom>
              <a:avLst/>
              <a:gdLst/>
              <a:ahLst/>
              <a:cxnLst/>
              <a:rect l="l" t="t" r="r" b="b"/>
              <a:pathLst>
                <a:path w="86297" h="663945">
                  <a:moveTo>
                    <a:pt x="43149" y="0"/>
                  </a:moveTo>
                  <a:lnTo>
                    <a:pt x="43149" y="0"/>
                  </a:lnTo>
                  <a:cubicBezTo>
                    <a:pt x="66979" y="0"/>
                    <a:pt x="86297" y="19318"/>
                    <a:pt x="86297" y="43149"/>
                  </a:cubicBezTo>
                  <a:lnTo>
                    <a:pt x="86297" y="620796"/>
                  </a:lnTo>
                  <a:cubicBezTo>
                    <a:pt x="86297" y="644627"/>
                    <a:pt x="66979" y="663945"/>
                    <a:pt x="43149" y="663945"/>
                  </a:cubicBezTo>
                  <a:lnTo>
                    <a:pt x="43149" y="663945"/>
                  </a:lnTo>
                  <a:cubicBezTo>
                    <a:pt x="31705" y="663945"/>
                    <a:pt x="20730" y="659399"/>
                    <a:pt x="12638" y="651307"/>
                  </a:cubicBezTo>
                  <a:cubicBezTo>
                    <a:pt x="4546" y="643215"/>
                    <a:pt x="0" y="632240"/>
                    <a:pt x="0" y="620796"/>
                  </a:cubicBezTo>
                  <a:lnTo>
                    <a:pt x="0" y="43149"/>
                  </a:lnTo>
                  <a:cubicBezTo>
                    <a:pt x="0" y="31705"/>
                    <a:pt x="4546" y="20730"/>
                    <a:pt x="12638" y="12638"/>
                  </a:cubicBezTo>
                  <a:cubicBezTo>
                    <a:pt x="20730" y="4546"/>
                    <a:pt x="31705" y="0"/>
                    <a:pt x="43149" y="0"/>
                  </a:cubicBezTo>
                  <a:close/>
                </a:path>
              </a:pathLst>
            </a:custGeom>
            <a:gradFill rotWithShape="1">
              <a:gsLst>
                <a:gs pos="0">
                  <a:srgbClr val="74EEFA">
                    <a:alpha val="100000"/>
                  </a:srgbClr>
                </a:gs>
                <a:gs pos="100000">
                  <a:srgbClr val="2484B5">
                    <a:alpha val="100000"/>
                  </a:srgbClr>
                </a:gs>
              </a:gsLst>
              <a:lin ang="5400000"/>
            </a:gradFill>
          </p:spPr>
        </p:sp>
        <p:sp>
          <p:nvSpPr>
            <p:cNvPr id="7" name="TextBox 7"/>
            <p:cNvSpPr txBox="1"/>
            <p:nvPr/>
          </p:nvSpPr>
          <p:spPr>
            <a:xfrm>
              <a:off x="0" y="-57150"/>
              <a:ext cx="86297" cy="721095"/>
            </a:xfrm>
            <a:prstGeom prst="rect">
              <a:avLst/>
            </a:prstGeom>
          </p:spPr>
          <p:txBody>
            <a:bodyPr lIns="50800" tIns="50800" rIns="50800" bIns="50800" rtlCol="0" anchor="ctr"/>
            <a:lstStyle/>
            <a:p>
              <a:pPr algn="ctr">
                <a:lnSpc>
                  <a:spcPts val="2659"/>
                </a:lnSpc>
              </a:pPr>
              <a:endParaRPr/>
            </a:p>
          </p:txBody>
        </p:sp>
      </p:grpSp>
      <p:sp>
        <p:nvSpPr>
          <p:cNvPr id="8" name="TextBox 8"/>
          <p:cNvSpPr txBox="1"/>
          <p:nvPr/>
        </p:nvSpPr>
        <p:spPr>
          <a:xfrm>
            <a:off x="1028700" y="1302506"/>
            <a:ext cx="8696210" cy="854075"/>
          </a:xfrm>
          <a:prstGeom prst="rect">
            <a:avLst/>
          </a:prstGeom>
        </p:spPr>
        <p:txBody>
          <a:bodyPr lIns="0" tIns="0" rIns="0" bIns="0" rtlCol="0" anchor="t">
            <a:spAutoFit/>
          </a:bodyPr>
          <a:lstStyle/>
          <a:p>
            <a:pPr algn="l">
              <a:lnSpc>
                <a:spcPts val="7000"/>
              </a:lnSpc>
              <a:spcBef>
                <a:spcPct val="0"/>
              </a:spcBef>
            </a:pPr>
            <a:r>
              <a:rPr lang="en-US" sz="5000" b="1" spc="-100">
                <a:solidFill>
                  <a:srgbClr val="000000"/>
                </a:solidFill>
                <a:latin typeface="Fahkwang Bold"/>
                <a:ea typeface="Fahkwang Bold"/>
                <a:cs typeface="Fahkwang Bold"/>
                <a:sym typeface="Fahkwang Bold"/>
              </a:rPr>
              <a:t>System Specification</a:t>
            </a:r>
          </a:p>
        </p:txBody>
      </p:sp>
      <p:sp>
        <p:nvSpPr>
          <p:cNvPr id="9" name="TextBox 9"/>
          <p:cNvSpPr txBox="1"/>
          <p:nvPr/>
        </p:nvSpPr>
        <p:spPr>
          <a:xfrm>
            <a:off x="859761" y="4093514"/>
            <a:ext cx="11491999" cy="4124325"/>
          </a:xfrm>
          <a:prstGeom prst="rect">
            <a:avLst/>
          </a:prstGeom>
        </p:spPr>
        <p:txBody>
          <a:bodyPr lIns="0" tIns="0" rIns="0" bIns="0" rtlCol="0" anchor="t">
            <a:spAutoFit/>
          </a:bodyPr>
          <a:lstStyle/>
          <a:p>
            <a:pPr algn="just">
              <a:lnSpc>
                <a:spcPts val="3600"/>
              </a:lnSpc>
            </a:pPr>
            <a:endParaRPr/>
          </a:p>
          <a:p>
            <a:pPr marL="647702" lvl="1" indent="-323851" algn="just">
              <a:lnSpc>
                <a:spcPts val="3600"/>
              </a:lnSpc>
              <a:buFont typeface="Arial"/>
              <a:buChar char="•"/>
            </a:pPr>
            <a:r>
              <a:rPr lang="en-US" sz="3000" spc="-60">
                <a:solidFill>
                  <a:srgbClr val="000000"/>
                </a:solidFill>
                <a:latin typeface="Body Text Fit"/>
                <a:ea typeface="Body Text Fit"/>
                <a:cs typeface="Body Text Fit"/>
                <a:sym typeface="Body Text Fit"/>
              </a:rPr>
              <a:t>Hệ thống sẽ có khả năng phát hiện chuyển động trong phạm vi 3-7m bằng cảm biến hồng ngoại HC-SR501.</a:t>
            </a:r>
          </a:p>
          <a:p>
            <a:pPr marL="647702" lvl="1" indent="-323851" algn="just">
              <a:lnSpc>
                <a:spcPts val="3600"/>
              </a:lnSpc>
              <a:buFont typeface="Arial"/>
              <a:buChar char="•"/>
            </a:pPr>
            <a:r>
              <a:rPr lang="en-US" sz="3000" spc="-60">
                <a:solidFill>
                  <a:srgbClr val="000000"/>
                </a:solidFill>
                <a:latin typeface="Body Text Fit"/>
                <a:ea typeface="Body Text Fit"/>
                <a:cs typeface="Body Text Fit"/>
                <a:sym typeface="Body Text Fit"/>
              </a:rPr>
              <a:t>Khi có chuyển động được phát hiện, hệ thống sẽ bật loa và đèn báo động 5V để cảnh báo.</a:t>
            </a:r>
          </a:p>
          <a:p>
            <a:pPr marL="647702" lvl="1" indent="-323851" algn="just">
              <a:lnSpc>
                <a:spcPts val="3600"/>
              </a:lnSpc>
              <a:buFont typeface="Arial"/>
              <a:buChar char="•"/>
            </a:pPr>
            <a:r>
              <a:rPr lang="en-US" sz="3000" spc="-60">
                <a:solidFill>
                  <a:srgbClr val="000000"/>
                </a:solidFill>
                <a:latin typeface="Body Text Fit"/>
                <a:ea typeface="Body Text Fit"/>
                <a:cs typeface="Body Text Fit"/>
                <a:sym typeface="Body Text Fit"/>
              </a:rPr>
              <a:t>Khi phát hiện chuyển động , hệ thống sẽ gửi tín hiệu đến module SIM A7680C để thực hiện  gửi tin nhắn SMS đến một số điện thoại để cảnh báo người dùng.</a:t>
            </a:r>
          </a:p>
          <a:p>
            <a:pPr algn="just">
              <a:lnSpc>
                <a:spcPts val="3600"/>
              </a:lnSpc>
            </a:pPr>
            <a:endParaRPr lang="en-US" sz="3000" spc="-60">
              <a:solidFill>
                <a:srgbClr val="000000"/>
              </a:solidFill>
              <a:latin typeface="Body Text Fit"/>
              <a:ea typeface="Body Text Fit"/>
              <a:cs typeface="Body Text Fit"/>
              <a:sym typeface="Body Text Fit"/>
            </a:endParaRPr>
          </a:p>
        </p:txBody>
      </p:sp>
      <p:sp>
        <p:nvSpPr>
          <p:cNvPr id="10" name="TextBox 10"/>
          <p:cNvSpPr txBox="1"/>
          <p:nvPr/>
        </p:nvSpPr>
        <p:spPr>
          <a:xfrm>
            <a:off x="1028700" y="146560"/>
            <a:ext cx="11491999" cy="1184275"/>
          </a:xfrm>
          <a:prstGeom prst="rect">
            <a:avLst/>
          </a:prstGeom>
        </p:spPr>
        <p:txBody>
          <a:bodyPr lIns="0" tIns="0" rIns="0" bIns="0" rtlCol="0" anchor="t">
            <a:spAutoFit/>
          </a:bodyPr>
          <a:lstStyle/>
          <a:p>
            <a:pPr algn="l">
              <a:lnSpc>
                <a:spcPts val="9799"/>
              </a:lnSpc>
              <a:spcBef>
                <a:spcPct val="0"/>
              </a:spcBef>
            </a:pPr>
            <a:r>
              <a:rPr lang="en-US" sz="6999" b="1" spc="-139">
                <a:solidFill>
                  <a:srgbClr val="072E5D"/>
                </a:solidFill>
                <a:latin typeface="Fahkwang Bold"/>
                <a:ea typeface="Fahkwang Bold"/>
                <a:cs typeface="Fahkwang Bold"/>
                <a:sym typeface="Fahkwang Bold"/>
              </a:rPr>
              <a:t>Đặc tả hệ thống</a:t>
            </a:r>
          </a:p>
        </p:txBody>
      </p:sp>
      <p:grpSp>
        <p:nvGrpSpPr>
          <p:cNvPr id="11" name="Group 11"/>
          <p:cNvGrpSpPr/>
          <p:nvPr/>
        </p:nvGrpSpPr>
        <p:grpSpPr>
          <a:xfrm>
            <a:off x="12788259" y="1028700"/>
            <a:ext cx="3995447" cy="3995447"/>
            <a:chOff x="0" y="0"/>
            <a:chExt cx="1863394" cy="1863394"/>
          </a:xfrm>
        </p:grpSpPr>
        <p:sp>
          <p:nvSpPr>
            <p:cNvPr id="12" name="Freeform 12"/>
            <p:cNvSpPr/>
            <p:nvPr/>
          </p:nvSpPr>
          <p:spPr>
            <a:xfrm>
              <a:off x="0" y="0"/>
              <a:ext cx="1863394" cy="1863394"/>
            </a:xfrm>
            <a:custGeom>
              <a:avLst/>
              <a:gdLst/>
              <a:ahLst/>
              <a:cxnLst/>
              <a:rect l="l" t="t" r="r" b="b"/>
              <a:pathLst>
                <a:path w="1863394" h="1863394">
                  <a:moveTo>
                    <a:pt x="131763" y="0"/>
                  </a:moveTo>
                  <a:lnTo>
                    <a:pt x="1731631" y="0"/>
                  </a:lnTo>
                  <a:cubicBezTo>
                    <a:pt x="1766577" y="0"/>
                    <a:pt x="1800091" y="13882"/>
                    <a:pt x="1824802" y="38592"/>
                  </a:cubicBezTo>
                  <a:cubicBezTo>
                    <a:pt x="1849512" y="63303"/>
                    <a:pt x="1863394" y="96817"/>
                    <a:pt x="1863394" y="131763"/>
                  </a:cubicBezTo>
                  <a:lnTo>
                    <a:pt x="1863394" y="1731631"/>
                  </a:lnTo>
                  <a:cubicBezTo>
                    <a:pt x="1863394" y="1804402"/>
                    <a:pt x="1804402" y="1863394"/>
                    <a:pt x="1731631" y="1863394"/>
                  </a:cubicBezTo>
                  <a:lnTo>
                    <a:pt x="131763" y="1863394"/>
                  </a:lnTo>
                  <a:cubicBezTo>
                    <a:pt x="58992" y="1863394"/>
                    <a:pt x="0" y="1804402"/>
                    <a:pt x="0" y="1731631"/>
                  </a:cubicBezTo>
                  <a:lnTo>
                    <a:pt x="0" y="131763"/>
                  </a:lnTo>
                  <a:cubicBezTo>
                    <a:pt x="0" y="58992"/>
                    <a:pt x="58992" y="0"/>
                    <a:pt x="131763" y="0"/>
                  </a:cubicBezTo>
                  <a:close/>
                </a:path>
              </a:pathLst>
            </a:custGeom>
            <a:solidFill>
              <a:srgbClr val="000000">
                <a:alpha val="0"/>
              </a:srgbClr>
            </a:solidFill>
            <a:ln w="95250" cap="rnd">
              <a:gradFill>
                <a:gsLst>
                  <a:gs pos="0">
                    <a:srgbClr val="000437">
                      <a:alpha val="100000"/>
                    </a:srgbClr>
                  </a:gs>
                  <a:gs pos="100000">
                    <a:srgbClr val="00466D">
                      <a:alpha val="100000"/>
                    </a:srgbClr>
                  </a:gs>
                </a:gsLst>
                <a:lin ang="5400000"/>
              </a:gradFill>
              <a:prstDash val="solid"/>
              <a:round/>
            </a:ln>
          </p:spPr>
        </p:sp>
        <p:sp>
          <p:nvSpPr>
            <p:cNvPr id="13" name="TextBox 13"/>
            <p:cNvSpPr txBox="1"/>
            <p:nvPr/>
          </p:nvSpPr>
          <p:spPr>
            <a:xfrm>
              <a:off x="0" y="-57150"/>
              <a:ext cx="1863394" cy="1920544"/>
            </a:xfrm>
            <a:prstGeom prst="rect">
              <a:avLst/>
            </a:prstGeom>
          </p:spPr>
          <p:txBody>
            <a:bodyPr lIns="41032" tIns="41032" rIns="41032" bIns="41032" rtlCol="0" anchor="ctr"/>
            <a:lstStyle/>
            <a:p>
              <a:pPr algn="ctr">
                <a:lnSpc>
                  <a:spcPts val="2659"/>
                </a:lnSpc>
              </a:pPr>
              <a:endParaRPr/>
            </a:p>
          </p:txBody>
        </p:sp>
      </p:grpSp>
      <p:grpSp>
        <p:nvGrpSpPr>
          <p:cNvPr id="14" name="Group 14"/>
          <p:cNvGrpSpPr/>
          <p:nvPr/>
        </p:nvGrpSpPr>
        <p:grpSpPr>
          <a:xfrm>
            <a:off x="12788259" y="5262853"/>
            <a:ext cx="3995447" cy="3995447"/>
            <a:chOff x="0" y="0"/>
            <a:chExt cx="1863394" cy="1863394"/>
          </a:xfrm>
        </p:grpSpPr>
        <p:sp>
          <p:nvSpPr>
            <p:cNvPr id="15" name="Freeform 15"/>
            <p:cNvSpPr/>
            <p:nvPr/>
          </p:nvSpPr>
          <p:spPr>
            <a:xfrm>
              <a:off x="0" y="0"/>
              <a:ext cx="1863394" cy="1863394"/>
            </a:xfrm>
            <a:custGeom>
              <a:avLst/>
              <a:gdLst/>
              <a:ahLst/>
              <a:cxnLst/>
              <a:rect l="l" t="t" r="r" b="b"/>
              <a:pathLst>
                <a:path w="1863394" h="1863394">
                  <a:moveTo>
                    <a:pt x="131763" y="0"/>
                  </a:moveTo>
                  <a:lnTo>
                    <a:pt x="1731631" y="0"/>
                  </a:lnTo>
                  <a:cubicBezTo>
                    <a:pt x="1766577" y="0"/>
                    <a:pt x="1800091" y="13882"/>
                    <a:pt x="1824802" y="38592"/>
                  </a:cubicBezTo>
                  <a:cubicBezTo>
                    <a:pt x="1849512" y="63303"/>
                    <a:pt x="1863394" y="96817"/>
                    <a:pt x="1863394" y="131763"/>
                  </a:cubicBezTo>
                  <a:lnTo>
                    <a:pt x="1863394" y="1731631"/>
                  </a:lnTo>
                  <a:cubicBezTo>
                    <a:pt x="1863394" y="1804402"/>
                    <a:pt x="1804402" y="1863394"/>
                    <a:pt x="1731631" y="1863394"/>
                  </a:cubicBezTo>
                  <a:lnTo>
                    <a:pt x="131763" y="1863394"/>
                  </a:lnTo>
                  <a:cubicBezTo>
                    <a:pt x="58992" y="1863394"/>
                    <a:pt x="0" y="1804402"/>
                    <a:pt x="0" y="1731631"/>
                  </a:cubicBezTo>
                  <a:lnTo>
                    <a:pt x="0" y="131763"/>
                  </a:lnTo>
                  <a:cubicBezTo>
                    <a:pt x="0" y="58992"/>
                    <a:pt x="58992" y="0"/>
                    <a:pt x="131763" y="0"/>
                  </a:cubicBezTo>
                  <a:close/>
                </a:path>
              </a:pathLst>
            </a:custGeom>
            <a:solidFill>
              <a:srgbClr val="000000">
                <a:alpha val="0"/>
              </a:srgbClr>
            </a:solidFill>
            <a:ln w="95250" cap="rnd">
              <a:gradFill>
                <a:gsLst>
                  <a:gs pos="0">
                    <a:srgbClr val="000437">
                      <a:alpha val="100000"/>
                    </a:srgbClr>
                  </a:gs>
                  <a:gs pos="100000">
                    <a:srgbClr val="00466D">
                      <a:alpha val="100000"/>
                    </a:srgbClr>
                  </a:gs>
                </a:gsLst>
                <a:lin ang="5400000"/>
              </a:gradFill>
              <a:prstDash val="solid"/>
              <a:round/>
            </a:ln>
          </p:spPr>
        </p:sp>
        <p:sp>
          <p:nvSpPr>
            <p:cNvPr id="16" name="TextBox 16"/>
            <p:cNvSpPr txBox="1"/>
            <p:nvPr/>
          </p:nvSpPr>
          <p:spPr>
            <a:xfrm>
              <a:off x="0" y="-57150"/>
              <a:ext cx="1863394" cy="1920544"/>
            </a:xfrm>
            <a:prstGeom prst="rect">
              <a:avLst/>
            </a:prstGeom>
          </p:spPr>
          <p:txBody>
            <a:bodyPr lIns="41032" tIns="41032" rIns="41032" bIns="41032" rtlCol="0" anchor="ctr"/>
            <a:lstStyle/>
            <a:p>
              <a:pPr algn="ctr">
                <a:lnSpc>
                  <a:spcPts val="2659"/>
                </a:lnSpc>
              </a:pPr>
              <a:endParaRPr/>
            </a:p>
          </p:txBody>
        </p:sp>
      </p:grpSp>
      <p:grpSp>
        <p:nvGrpSpPr>
          <p:cNvPr id="17" name="Group 17"/>
          <p:cNvGrpSpPr/>
          <p:nvPr/>
        </p:nvGrpSpPr>
        <p:grpSpPr>
          <a:xfrm>
            <a:off x="13851212" y="0"/>
            <a:ext cx="1869540" cy="10287000"/>
            <a:chOff x="0" y="0"/>
            <a:chExt cx="492389" cy="2709333"/>
          </a:xfrm>
        </p:grpSpPr>
        <p:sp>
          <p:nvSpPr>
            <p:cNvPr id="18" name="Freeform 18"/>
            <p:cNvSpPr/>
            <p:nvPr/>
          </p:nvSpPr>
          <p:spPr>
            <a:xfrm>
              <a:off x="0" y="0"/>
              <a:ext cx="492389" cy="2709333"/>
            </a:xfrm>
            <a:custGeom>
              <a:avLst/>
              <a:gdLst/>
              <a:ahLst/>
              <a:cxnLst/>
              <a:rect l="l" t="t" r="r" b="b"/>
              <a:pathLst>
                <a:path w="492389" h="2709333">
                  <a:moveTo>
                    <a:pt x="0" y="0"/>
                  </a:moveTo>
                  <a:lnTo>
                    <a:pt x="492389" y="0"/>
                  </a:lnTo>
                  <a:lnTo>
                    <a:pt x="492389" y="2709333"/>
                  </a:lnTo>
                  <a:lnTo>
                    <a:pt x="0" y="2709333"/>
                  </a:lnTo>
                  <a:close/>
                </a:path>
              </a:pathLst>
            </a:custGeom>
            <a:gradFill rotWithShape="1">
              <a:gsLst>
                <a:gs pos="0">
                  <a:srgbClr val="000437">
                    <a:alpha val="100000"/>
                  </a:srgbClr>
                </a:gs>
                <a:gs pos="100000">
                  <a:srgbClr val="00466D">
                    <a:alpha val="100000"/>
                  </a:srgbClr>
                </a:gs>
              </a:gsLst>
              <a:lin ang="5400000"/>
            </a:gradFill>
          </p:spPr>
        </p:sp>
        <p:sp>
          <p:nvSpPr>
            <p:cNvPr id="19" name="TextBox 19"/>
            <p:cNvSpPr txBox="1"/>
            <p:nvPr/>
          </p:nvSpPr>
          <p:spPr>
            <a:xfrm>
              <a:off x="0" y="-57150"/>
              <a:ext cx="492389" cy="2766483"/>
            </a:xfrm>
            <a:prstGeom prst="rect">
              <a:avLst/>
            </a:prstGeom>
          </p:spPr>
          <p:txBody>
            <a:bodyPr lIns="50800" tIns="50800" rIns="50800" bIns="50800" rtlCol="0" anchor="ctr"/>
            <a:lstStyle/>
            <a:p>
              <a:pPr algn="ctr">
                <a:lnSpc>
                  <a:spcPts val="2659"/>
                </a:lnSpc>
              </a:pPr>
              <a:endParaRPr/>
            </a:p>
          </p:txBody>
        </p:sp>
      </p:grpSp>
      <p:grpSp>
        <p:nvGrpSpPr>
          <p:cNvPr id="20" name="Group 20"/>
          <p:cNvGrpSpPr>
            <a:grpSpLocks noChangeAspect="1"/>
          </p:cNvGrpSpPr>
          <p:nvPr/>
        </p:nvGrpSpPr>
        <p:grpSpPr>
          <a:xfrm>
            <a:off x="13090394" y="1330835"/>
            <a:ext cx="3391176" cy="3391176"/>
            <a:chOff x="0" y="0"/>
            <a:chExt cx="6350000" cy="6350000"/>
          </a:xfrm>
        </p:grpSpPr>
        <p:sp>
          <p:nvSpPr>
            <p:cNvPr id="21" name="Freeform 21"/>
            <p:cNvSpPr/>
            <p:nvPr/>
          </p:nvSpPr>
          <p:spPr>
            <a:xfrm>
              <a:off x="0" y="0"/>
              <a:ext cx="6350000" cy="6350000"/>
            </a:xfrm>
            <a:custGeom>
              <a:avLst/>
              <a:gdLst/>
              <a:ahLst/>
              <a:cxnLst/>
              <a:rect l="l" t="t" r="r" b="b"/>
              <a:pathLst>
                <a:path w="6350000" h="6350000">
                  <a:moveTo>
                    <a:pt x="5715000" y="6350000"/>
                  </a:moveTo>
                  <a:lnTo>
                    <a:pt x="635000" y="6350000"/>
                  </a:lnTo>
                  <a:cubicBezTo>
                    <a:pt x="284480" y="6350000"/>
                    <a:pt x="0" y="6065520"/>
                    <a:pt x="0" y="5715000"/>
                  </a:cubicBezTo>
                  <a:lnTo>
                    <a:pt x="0" y="635000"/>
                  </a:lnTo>
                  <a:cubicBezTo>
                    <a:pt x="0" y="284480"/>
                    <a:pt x="284480" y="0"/>
                    <a:pt x="635000" y="0"/>
                  </a:cubicBezTo>
                  <a:lnTo>
                    <a:pt x="5715000" y="0"/>
                  </a:lnTo>
                  <a:cubicBezTo>
                    <a:pt x="6065520" y="0"/>
                    <a:pt x="6350000" y="284480"/>
                    <a:pt x="6350000" y="635000"/>
                  </a:cubicBezTo>
                  <a:lnTo>
                    <a:pt x="6350000" y="5715000"/>
                  </a:lnTo>
                  <a:cubicBezTo>
                    <a:pt x="6350000" y="6065520"/>
                    <a:pt x="6065520" y="6350000"/>
                    <a:pt x="5715000" y="6350000"/>
                  </a:cubicBezTo>
                  <a:close/>
                </a:path>
              </a:pathLst>
            </a:custGeom>
            <a:blipFill>
              <a:blip r:embed="rId2"/>
              <a:stretch>
                <a:fillRect l="-26384" r="-26384"/>
              </a:stretch>
            </a:blipFill>
          </p:spPr>
        </p:sp>
      </p:grpSp>
      <p:grpSp>
        <p:nvGrpSpPr>
          <p:cNvPr id="22" name="Group 22"/>
          <p:cNvGrpSpPr>
            <a:grpSpLocks noChangeAspect="1"/>
          </p:cNvGrpSpPr>
          <p:nvPr/>
        </p:nvGrpSpPr>
        <p:grpSpPr>
          <a:xfrm>
            <a:off x="13090394" y="5564989"/>
            <a:ext cx="3391176" cy="3391176"/>
            <a:chOff x="0" y="0"/>
            <a:chExt cx="6350000" cy="6350000"/>
          </a:xfrm>
        </p:grpSpPr>
        <p:sp>
          <p:nvSpPr>
            <p:cNvPr id="23" name="Freeform 23"/>
            <p:cNvSpPr/>
            <p:nvPr/>
          </p:nvSpPr>
          <p:spPr>
            <a:xfrm>
              <a:off x="0" y="0"/>
              <a:ext cx="6350000" cy="6350000"/>
            </a:xfrm>
            <a:custGeom>
              <a:avLst/>
              <a:gdLst/>
              <a:ahLst/>
              <a:cxnLst/>
              <a:rect l="l" t="t" r="r" b="b"/>
              <a:pathLst>
                <a:path w="6350000" h="6350000">
                  <a:moveTo>
                    <a:pt x="5715000" y="6350000"/>
                  </a:moveTo>
                  <a:lnTo>
                    <a:pt x="635000" y="6350000"/>
                  </a:lnTo>
                  <a:cubicBezTo>
                    <a:pt x="284480" y="6350000"/>
                    <a:pt x="0" y="6065520"/>
                    <a:pt x="0" y="5715000"/>
                  </a:cubicBezTo>
                  <a:lnTo>
                    <a:pt x="0" y="635000"/>
                  </a:lnTo>
                  <a:cubicBezTo>
                    <a:pt x="0" y="284480"/>
                    <a:pt x="284480" y="0"/>
                    <a:pt x="635000" y="0"/>
                  </a:cubicBezTo>
                  <a:lnTo>
                    <a:pt x="5715000" y="0"/>
                  </a:lnTo>
                  <a:cubicBezTo>
                    <a:pt x="6065520" y="0"/>
                    <a:pt x="6350000" y="284480"/>
                    <a:pt x="6350000" y="635000"/>
                  </a:cubicBezTo>
                  <a:lnTo>
                    <a:pt x="6350000" y="5715000"/>
                  </a:lnTo>
                  <a:cubicBezTo>
                    <a:pt x="6350000" y="6065520"/>
                    <a:pt x="6065520" y="6350000"/>
                    <a:pt x="5715000" y="6350000"/>
                  </a:cubicBezTo>
                  <a:close/>
                </a:path>
              </a:pathLst>
            </a:custGeom>
            <a:blipFill>
              <a:blip r:embed="rId3"/>
              <a:stretch>
                <a:fillRect l="-28023" r="-28023"/>
              </a:stretch>
            </a:blipFill>
          </p:spPr>
        </p:sp>
      </p:grpSp>
      <p:sp>
        <p:nvSpPr>
          <p:cNvPr id="24" name="Freeform 24"/>
          <p:cNvSpPr/>
          <p:nvPr/>
        </p:nvSpPr>
        <p:spPr>
          <a:xfrm>
            <a:off x="610487" y="3431667"/>
            <a:ext cx="328416" cy="331315"/>
          </a:xfrm>
          <a:custGeom>
            <a:avLst/>
            <a:gdLst/>
            <a:ahLst/>
            <a:cxnLst/>
            <a:rect l="l" t="t" r="r" b="b"/>
            <a:pathLst>
              <a:path w="328416" h="331315">
                <a:moveTo>
                  <a:pt x="0" y="0"/>
                </a:moveTo>
                <a:lnTo>
                  <a:pt x="328416" y="0"/>
                </a:lnTo>
                <a:lnTo>
                  <a:pt x="328416" y="331315"/>
                </a:lnTo>
                <a:lnTo>
                  <a:pt x="0" y="331315"/>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sp>
      <p:sp>
        <p:nvSpPr>
          <p:cNvPr id="25" name="TextBox 25"/>
          <p:cNvSpPr txBox="1"/>
          <p:nvPr/>
        </p:nvSpPr>
        <p:spPr>
          <a:xfrm>
            <a:off x="1028700" y="3431667"/>
            <a:ext cx="9352320" cy="485775"/>
          </a:xfrm>
          <a:prstGeom prst="rect">
            <a:avLst/>
          </a:prstGeom>
        </p:spPr>
        <p:txBody>
          <a:bodyPr lIns="0" tIns="0" rIns="0" bIns="0" rtlCol="0" anchor="t">
            <a:spAutoFit/>
          </a:bodyPr>
          <a:lstStyle/>
          <a:p>
            <a:pPr algn="just">
              <a:lnSpc>
                <a:spcPts val="3840"/>
              </a:lnSpc>
            </a:pPr>
            <a:r>
              <a:rPr lang="en-US" sz="3200" b="1" spc="-64">
                <a:solidFill>
                  <a:srgbClr val="072E5D"/>
                </a:solidFill>
                <a:latin typeface="Body Text Fit Bold"/>
                <a:ea typeface="Body Text Fit Bold"/>
                <a:cs typeface="Body Text Fit Bold"/>
                <a:sym typeface="Body Text Fit Bold"/>
              </a:rPr>
              <a:t>Functional Requirements</a:t>
            </a:r>
          </a:p>
        </p:txBody>
      </p:sp>
      <p:sp>
        <p:nvSpPr>
          <p:cNvPr id="26" name="TextBox 26"/>
          <p:cNvSpPr txBox="1"/>
          <p:nvPr/>
        </p:nvSpPr>
        <p:spPr>
          <a:xfrm>
            <a:off x="1028700" y="2554157"/>
            <a:ext cx="10177964" cy="577179"/>
          </a:xfrm>
          <a:prstGeom prst="rect">
            <a:avLst/>
          </a:prstGeom>
        </p:spPr>
        <p:txBody>
          <a:bodyPr lIns="0" tIns="0" rIns="0" bIns="0" rtlCol="0" anchor="t">
            <a:spAutoFit/>
          </a:bodyPr>
          <a:lstStyle/>
          <a:p>
            <a:pPr algn="just">
              <a:lnSpc>
                <a:spcPts val="4562"/>
              </a:lnSpc>
            </a:pPr>
            <a:r>
              <a:rPr lang="en-US" sz="3802" b="1" spc="-76">
                <a:solidFill>
                  <a:srgbClr val="000000"/>
                </a:solidFill>
                <a:latin typeface="Body Text Fit Bold"/>
                <a:ea typeface="Body Text Fit Bold"/>
                <a:cs typeface="Body Text Fit Bold"/>
                <a:sym typeface="Body Text Fit Bold"/>
              </a:rPr>
              <a:t>Yêu cầu sản phẩm (Product Requirement)</a:t>
            </a:r>
          </a:p>
        </p:txBody>
      </p:sp>
      <p:sp>
        <p:nvSpPr>
          <p:cNvPr id="27" name="AutoShape 27"/>
          <p:cNvSpPr/>
          <p:nvPr/>
        </p:nvSpPr>
        <p:spPr>
          <a:xfrm>
            <a:off x="610487" y="2842746"/>
            <a:ext cx="249274" cy="0"/>
          </a:xfrm>
          <a:prstGeom prst="line">
            <a:avLst/>
          </a:prstGeom>
          <a:ln w="95250" cap="rnd">
            <a:gradFill>
              <a:gsLst>
                <a:gs pos="0">
                  <a:srgbClr val="000437">
                    <a:alpha val="100000"/>
                  </a:srgbClr>
                </a:gs>
                <a:gs pos="100000">
                  <a:srgbClr val="00466D">
                    <a:alpha val="100000"/>
                  </a:srgbClr>
                </a:gs>
              </a:gsLst>
              <a:lin ang="0"/>
            </a:gradFill>
            <a:prstDash val="solid"/>
            <a:headEnd type="none" w="sm" len="sm"/>
            <a:tailEnd type="none" w="sm" len="sm"/>
          </a:ln>
        </p:spPr>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2156581"/>
            <a:ext cx="327660" cy="8763380"/>
            <a:chOff x="0" y="0"/>
            <a:chExt cx="86297" cy="2308051"/>
          </a:xfrm>
        </p:grpSpPr>
        <p:sp>
          <p:nvSpPr>
            <p:cNvPr id="3" name="Freeform 3"/>
            <p:cNvSpPr/>
            <p:nvPr/>
          </p:nvSpPr>
          <p:spPr>
            <a:xfrm>
              <a:off x="0" y="0"/>
              <a:ext cx="86297" cy="2308051"/>
            </a:xfrm>
            <a:custGeom>
              <a:avLst/>
              <a:gdLst/>
              <a:ahLst/>
              <a:cxnLst/>
              <a:rect l="l" t="t" r="r" b="b"/>
              <a:pathLst>
                <a:path w="86297" h="2308051">
                  <a:moveTo>
                    <a:pt x="43149" y="0"/>
                  </a:moveTo>
                  <a:lnTo>
                    <a:pt x="43149" y="0"/>
                  </a:lnTo>
                  <a:cubicBezTo>
                    <a:pt x="66979" y="0"/>
                    <a:pt x="86297" y="19318"/>
                    <a:pt x="86297" y="43149"/>
                  </a:cubicBezTo>
                  <a:lnTo>
                    <a:pt x="86297" y="2264902"/>
                  </a:lnTo>
                  <a:cubicBezTo>
                    <a:pt x="86297" y="2276346"/>
                    <a:pt x="81751" y="2287321"/>
                    <a:pt x="73659" y="2295413"/>
                  </a:cubicBezTo>
                  <a:cubicBezTo>
                    <a:pt x="65567" y="2303505"/>
                    <a:pt x="54592" y="2308051"/>
                    <a:pt x="43149" y="2308051"/>
                  </a:cubicBezTo>
                  <a:lnTo>
                    <a:pt x="43149" y="2308051"/>
                  </a:lnTo>
                  <a:cubicBezTo>
                    <a:pt x="31705" y="2308051"/>
                    <a:pt x="20730" y="2303505"/>
                    <a:pt x="12638" y="2295413"/>
                  </a:cubicBezTo>
                  <a:cubicBezTo>
                    <a:pt x="4546" y="2287321"/>
                    <a:pt x="0" y="2276346"/>
                    <a:pt x="0" y="2264902"/>
                  </a:cubicBezTo>
                  <a:lnTo>
                    <a:pt x="0" y="43149"/>
                  </a:lnTo>
                  <a:cubicBezTo>
                    <a:pt x="0" y="31705"/>
                    <a:pt x="4546" y="20730"/>
                    <a:pt x="12638" y="12638"/>
                  </a:cubicBezTo>
                  <a:cubicBezTo>
                    <a:pt x="20730" y="4546"/>
                    <a:pt x="31705" y="0"/>
                    <a:pt x="43149" y="0"/>
                  </a:cubicBezTo>
                  <a:close/>
                </a:path>
              </a:pathLst>
            </a:custGeom>
            <a:gradFill rotWithShape="1">
              <a:gsLst>
                <a:gs pos="0">
                  <a:srgbClr val="000437">
                    <a:alpha val="100000"/>
                  </a:srgbClr>
                </a:gs>
                <a:gs pos="100000">
                  <a:srgbClr val="00466D">
                    <a:alpha val="100000"/>
                  </a:srgbClr>
                </a:gs>
              </a:gsLst>
              <a:lin ang="5400000"/>
            </a:gradFill>
          </p:spPr>
        </p:sp>
        <p:sp>
          <p:nvSpPr>
            <p:cNvPr id="4" name="TextBox 4"/>
            <p:cNvSpPr txBox="1"/>
            <p:nvPr/>
          </p:nvSpPr>
          <p:spPr>
            <a:xfrm>
              <a:off x="0" y="-57150"/>
              <a:ext cx="86297" cy="2365201"/>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0" y="-632960"/>
            <a:ext cx="327660" cy="2520916"/>
            <a:chOff x="0" y="0"/>
            <a:chExt cx="86297" cy="663945"/>
          </a:xfrm>
        </p:grpSpPr>
        <p:sp>
          <p:nvSpPr>
            <p:cNvPr id="6" name="Freeform 6"/>
            <p:cNvSpPr/>
            <p:nvPr/>
          </p:nvSpPr>
          <p:spPr>
            <a:xfrm>
              <a:off x="0" y="0"/>
              <a:ext cx="86297" cy="663945"/>
            </a:xfrm>
            <a:custGeom>
              <a:avLst/>
              <a:gdLst/>
              <a:ahLst/>
              <a:cxnLst/>
              <a:rect l="l" t="t" r="r" b="b"/>
              <a:pathLst>
                <a:path w="86297" h="663945">
                  <a:moveTo>
                    <a:pt x="43149" y="0"/>
                  </a:moveTo>
                  <a:lnTo>
                    <a:pt x="43149" y="0"/>
                  </a:lnTo>
                  <a:cubicBezTo>
                    <a:pt x="66979" y="0"/>
                    <a:pt x="86297" y="19318"/>
                    <a:pt x="86297" y="43149"/>
                  </a:cubicBezTo>
                  <a:lnTo>
                    <a:pt x="86297" y="620796"/>
                  </a:lnTo>
                  <a:cubicBezTo>
                    <a:pt x="86297" y="644627"/>
                    <a:pt x="66979" y="663945"/>
                    <a:pt x="43149" y="663945"/>
                  </a:cubicBezTo>
                  <a:lnTo>
                    <a:pt x="43149" y="663945"/>
                  </a:lnTo>
                  <a:cubicBezTo>
                    <a:pt x="31705" y="663945"/>
                    <a:pt x="20730" y="659399"/>
                    <a:pt x="12638" y="651307"/>
                  </a:cubicBezTo>
                  <a:cubicBezTo>
                    <a:pt x="4546" y="643215"/>
                    <a:pt x="0" y="632240"/>
                    <a:pt x="0" y="620796"/>
                  </a:cubicBezTo>
                  <a:lnTo>
                    <a:pt x="0" y="43149"/>
                  </a:lnTo>
                  <a:cubicBezTo>
                    <a:pt x="0" y="31705"/>
                    <a:pt x="4546" y="20730"/>
                    <a:pt x="12638" y="12638"/>
                  </a:cubicBezTo>
                  <a:cubicBezTo>
                    <a:pt x="20730" y="4546"/>
                    <a:pt x="31705" y="0"/>
                    <a:pt x="43149" y="0"/>
                  </a:cubicBezTo>
                  <a:close/>
                </a:path>
              </a:pathLst>
            </a:custGeom>
            <a:gradFill rotWithShape="1">
              <a:gsLst>
                <a:gs pos="0">
                  <a:srgbClr val="74EEFA">
                    <a:alpha val="100000"/>
                  </a:srgbClr>
                </a:gs>
                <a:gs pos="100000">
                  <a:srgbClr val="2484B5">
                    <a:alpha val="100000"/>
                  </a:srgbClr>
                </a:gs>
              </a:gsLst>
              <a:lin ang="5400000"/>
            </a:gradFill>
          </p:spPr>
        </p:sp>
        <p:sp>
          <p:nvSpPr>
            <p:cNvPr id="7" name="TextBox 7"/>
            <p:cNvSpPr txBox="1"/>
            <p:nvPr/>
          </p:nvSpPr>
          <p:spPr>
            <a:xfrm>
              <a:off x="0" y="-57150"/>
              <a:ext cx="86297" cy="721095"/>
            </a:xfrm>
            <a:prstGeom prst="rect">
              <a:avLst/>
            </a:prstGeom>
          </p:spPr>
          <p:txBody>
            <a:bodyPr lIns="50800" tIns="50800" rIns="50800" bIns="50800" rtlCol="0" anchor="ctr"/>
            <a:lstStyle/>
            <a:p>
              <a:pPr algn="ctr">
                <a:lnSpc>
                  <a:spcPts val="2659"/>
                </a:lnSpc>
              </a:pPr>
              <a:endParaRPr/>
            </a:p>
          </p:txBody>
        </p:sp>
      </p:grpSp>
      <p:sp>
        <p:nvSpPr>
          <p:cNvPr id="8" name="TextBox 8"/>
          <p:cNvSpPr txBox="1"/>
          <p:nvPr/>
        </p:nvSpPr>
        <p:spPr>
          <a:xfrm>
            <a:off x="1028700" y="1302506"/>
            <a:ext cx="8696210" cy="854075"/>
          </a:xfrm>
          <a:prstGeom prst="rect">
            <a:avLst/>
          </a:prstGeom>
        </p:spPr>
        <p:txBody>
          <a:bodyPr lIns="0" tIns="0" rIns="0" bIns="0" rtlCol="0" anchor="t">
            <a:spAutoFit/>
          </a:bodyPr>
          <a:lstStyle/>
          <a:p>
            <a:pPr algn="l">
              <a:lnSpc>
                <a:spcPts val="7000"/>
              </a:lnSpc>
              <a:spcBef>
                <a:spcPct val="0"/>
              </a:spcBef>
            </a:pPr>
            <a:r>
              <a:rPr lang="en-US" sz="5000" b="1" spc="-100">
                <a:solidFill>
                  <a:srgbClr val="000000"/>
                </a:solidFill>
                <a:latin typeface="Fahkwang Bold"/>
                <a:ea typeface="Fahkwang Bold"/>
                <a:cs typeface="Fahkwang Bold"/>
                <a:sym typeface="Fahkwang Bold"/>
              </a:rPr>
              <a:t>System Specification</a:t>
            </a:r>
          </a:p>
        </p:txBody>
      </p:sp>
      <p:sp>
        <p:nvSpPr>
          <p:cNvPr id="9" name="TextBox 9"/>
          <p:cNvSpPr txBox="1"/>
          <p:nvPr/>
        </p:nvSpPr>
        <p:spPr>
          <a:xfrm>
            <a:off x="859761" y="4049762"/>
            <a:ext cx="11491999" cy="5038725"/>
          </a:xfrm>
          <a:prstGeom prst="rect">
            <a:avLst/>
          </a:prstGeom>
        </p:spPr>
        <p:txBody>
          <a:bodyPr lIns="0" tIns="0" rIns="0" bIns="0" rtlCol="0" anchor="t">
            <a:spAutoFit/>
          </a:bodyPr>
          <a:lstStyle/>
          <a:p>
            <a:pPr marL="647702" lvl="1" indent="-323851" algn="just">
              <a:lnSpc>
                <a:spcPts val="3600"/>
              </a:lnSpc>
              <a:buFont typeface="Arial"/>
              <a:buChar char="•"/>
            </a:pPr>
            <a:r>
              <a:rPr lang="en-US" sz="3000" spc="-60">
                <a:solidFill>
                  <a:srgbClr val="000000"/>
                </a:solidFill>
                <a:latin typeface="Body Text Fit"/>
                <a:ea typeface="Body Text Fit"/>
                <a:cs typeface="Body Text Fit"/>
                <a:sym typeface="Body Text Fit"/>
              </a:rPr>
              <a:t>Độ chính xác của cảm biến là 90%</a:t>
            </a:r>
          </a:p>
          <a:p>
            <a:pPr marL="647702" lvl="1" indent="-323851" algn="just">
              <a:lnSpc>
                <a:spcPts val="3600"/>
              </a:lnSpc>
              <a:buFont typeface="Arial"/>
              <a:buChar char="•"/>
            </a:pPr>
            <a:r>
              <a:rPr lang="en-US" sz="3000" spc="-60">
                <a:solidFill>
                  <a:srgbClr val="000000"/>
                </a:solidFill>
                <a:latin typeface="Body Text Fit"/>
                <a:ea typeface="Body Text Fit"/>
                <a:cs typeface="Body Text Fit"/>
                <a:sym typeface="Body Text Fit"/>
              </a:rPr>
              <a:t>Giá thành sản phẩm dưới 500 nghìn đồng</a:t>
            </a:r>
          </a:p>
          <a:p>
            <a:pPr marL="647702" lvl="1" indent="-323851" algn="just">
              <a:lnSpc>
                <a:spcPts val="3600"/>
              </a:lnSpc>
              <a:buFont typeface="Arial"/>
              <a:buChar char="•"/>
            </a:pPr>
            <a:r>
              <a:rPr lang="en-US" sz="3000" spc="-60">
                <a:solidFill>
                  <a:srgbClr val="000000"/>
                </a:solidFill>
                <a:latin typeface="Body Text Fit"/>
                <a:ea typeface="Body Text Fit"/>
                <a:cs typeface="Body Text Fit"/>
                <a:sym typeface="Body Text Fit"/>
              </a:rPr>
              <a:t>Kích thước 10x10x10 cm</a:t>
            </a:r>
          </a:p>
          <a:p>
            <a:pPr marL="647702" lvl="1" indent="-323851" algn="just">
              <a:lnSpc>
                <a:spcPts val="3600"/>
              </a:lnSpc>
              <a:buFont typeface="Arial"/>
              <a:buChar char="•"/>
            </a:pPr>
            <a:r>
              <a:rPr lang="en-US" sz="3000" spc="-60">
                <a:solidFill>
                  <a:srgbClr val="000000"/>
                </a:solidFill>
                <a:latin typeface="Body Text Fit"/>
                <a:ea typeface="Body Text Fit"/>
                <a:cs typeface="Body Text Fit"/>
                <a:sym typeface="Body Text Fit"/>
              </a:rPr>
              <a:t>Công suất tiêu thụ 20W</a:t>
            </a:r>
          </a:p>
          <a:p>
            <a:pPr marL="647702" lvl="1" indent="-323851" algn="just">
              <a:lnSpc>
                <a:spcPts val="3600"/>
              </a:lnSpc>
              <a:buFont typeface="Arial"/>
              <a:buChar char="•"/>
            </a:pPr>
            <a:r>
              <a:rPr lang="en-US" sz="3000" spc="-60">
                <a:solidFill>
                  <a:srgbClr val="000000"/>
                </a:solidFill>
                <a:latin typeface="Body Text Fit"/>
                <a:ea typeface="Body Text Fit"/>
                <a:cs typeface="Body Text Fit"/>
                <a:sym typeface="Body Text Fit"/>
              </a:rPr>
              <a:t>Độ trễ giới hạn cho phép là 30s</a:t>
            </a:r>
          </a:p>
          <a:p>
            <a:pPr marL="647702" lvl="1" indent="-323851" algn="just">
              <a:lnSpc>
                <a:spcPts val="3600"/>
              </a:lnSpc>
              <a:buFont typeface="Arial"/>
              <a:buChar char="•"/>
            </a:pPr>
            <a:r>
              <a:rPr lang="en-US" sz="3000" spc="-60">
                <a:solidFill>
                  <a:srgbClr val="000000"/>
                </a:solidFill>
                <a:latin typeface="Body Text Fit"/>
                <a:ea typeface="Body Text Fit"/>
                <a:cs typeface="Body Text Fit"/>
                <a:sym typeface="Body Text Fit"/>
              </a:rPr>
              <a:t>Hệ thống phải đảm bảo chỉ nhận lệnh từ số điện thoại đã được cấp quyền để ngăn chặn truy cập trái phép.</a:t>
            </a:r>
          </a:p>
          <a:p>
            <a:pPr marL="647702" lvl="1" indent="-323851" algn="just">
              <a:lnSpc>
                <a:spcPts val="3600"/>
              </a:lnSpc>
              <a:buFont typeface="Arial"/>
              <a:buChar char="•"/>
            </a:pPr>
            <a:r>
              <a:rPr lang="en-US" sz="3000" spc="-60">
                <a:solidFill>
                  <a:srgbClr val="000000"/>
                </a:solidFill>
                <a:latin typeface="Body Text Fit"/>
                <a:ea typeface="Body Text Fit"/>
                <a:cs typeface="Body Text Fit"/>
                <a:sym typeface="Body Text Fit"/>
              </a:rPr>
              <a:t>Hệ thống phải vào chế độ tiết kiệm năng lượng khi không phát hiện chuyển động/rung động để giảm thiểu tiêu thụ điện.</a:t>
            </a:r>
          </a:p>
          <a:p>
            <a:pPr algn="just">
              <a:lnSpc>
                <a:spcPts val="3600"/>
              </a:lnSpc>
            </a:pPr>
            <a:endParaRPr lang="en-US" sz="3000" spc="-60">
              <a:solidFill>
                <a:srgbClr val="000000"/>
              </a:solidFill>
              <a:latin typeface="Body Text Fit"/>
              <a:ea typeface="Body Text Fit"/>
              <a:cs typeface="Body Text Fit"/>
              <a:sym typeface="Body Text Fit"/>
            </a:endParaRPr>
          </a:p>
        </p:txBody>
      </p:sp>
      <p:sp>
        <p:nvSpPr>
          <p:cNvPr id="10" name="TextBox 10"/>
          <p:cNvSpPr txBox="1"/>
          <p:nvPr/>
        </p:nvSpPr>
        <p:spPr>
          <a:xfrm>
            <a:off x="1028700" y="146560"/>
            <a:ext cx="11491999" cy="1184275"/>
          </a:xfrm>
          <a:prstGeom prst="rect">
            <a:avLst/>
          </a:prstGeom>
        </p:spPr>
        <p:txBody>
          <a:bodyPr lIns="0" tIns="0" rIns="0" bIns="0" rtlCol="0" anchor="t">
            <a:spAutoFit/>
          </a:bodyPr>
          <a:lstStyle/>
          <a:p>
            <a:pPr algn="l">
              <a:lnSpc>
                <a:spcPts val="9799"/>
              </a:lnSpc>
              <a:spcBef>
                <a:spcPct val="0"/>
              </a:spcBef>
            </a:pPr>
            <a:r>
              <a:rPr lang="en-US" sz="6999" b="1" spc="-139">
                <a:solidFill>
                  <a:srgbClr val="072E5D"/>
                </a:solidFill>
                <a:latin typeface="Fahkwang Bold"/>
                <a:ea typeface="Fahkwang Bold"/>
                <a:cs typeface="Fahkwang Bold"/>
                <a:sym typeface="Fahkwang Bold"/>
              </a:rPr>
              <a:t>Đặc tả hệ thống</a:t>
            </a:r>
          </a:p>
        </p:txBody>
      </p:sp>
      <p:grpSp>
        <p:nvGrpSpPr>
          <p:cNvPr id="11" name="Group 11"/>
          <p:cNvGrpSpPr/>
          <p:nvPr/>
        </p:nvGrpSpPr>
        <p:grpSpPr>
          <a:xfrm>
            <a:off x="12788259" y="1028700"/>
            <a:ext cx="3995447" cy="3995447"/>
            <a:chOff x="0" y="0"/>
            <a:chExt cx="1863394" cy="1863394"/>
          </a:xfrm>
        </p:grpSpPr>
        <p:sp>
          <p:nvSpPr>
            <p:cNvPr id="12" name="Freeform 12"/>
            <p:cNvSpPr/>
            <p:nvPr/>
          </p:nvSpPr>
          <p:spPr>
            <a:xfrm>
              <a:off x="0" y="0"/>
              <a:ext cx="1863394" cy="1863394"/>
            </a:xfrm>
            <a:custGeom>
              <a:avLst/>
              <a:gdLst/>
              <a:ahLst/>
              <a:cxnLst/>
              <a:rect l="l" t="t" r="r" b="b"/>
              <a:pathLst>
                <a:path w="1863394" h="1863394">
                  <a:moveTo>
                    <a:pt x="131763" y="0"/>
                  </a:moveTo>
                  <a:lnTo>
                    <a:pt x="1731631" y="0"/>
                  </a:lnTo>
                  <a:cubicBezTo>
                    <a:pt x="1766577" y="0"/>
                    <a:pt x="1800091" y="13882"/>
                    <a:pt x="1824802" y="38592"/>
                  </a:cubicBezTo>
                  <a:cubicBezTo>
                    <a:pt x="1849512" y="63303"/>
                    <a:pt x="1863394" y="96817"/>
                    <a:pt x="1863394" y="131763"/>
                  </a:cubicBezTo>
                  <a:lnTo>
                    <a:pt x="1863394" y="1731631"/>
                  </a:lnTo>
                  <a:cubicBezTo>
                    <a:pt x="1863394" y="1804402"/>
                    <a:pt x="1804402" y="1863394"/>
                    <a:pt x="1731631" y="1863394"/>
                  </a:cubicBezTo>
                  <a:lnTo>
                    <a:pt x="131763" y="1863394"/>
                  </a:lnTo>
                  <a:cubicBezTo>
                    <a:pt x="58992" y="1863394"/>
                    <a:pt x="0" y="1804402"/>
                    <a:pt x="0" y="1731631"/>
                  </a:cubicBezTo>
                  <a:lnTo>
                    <a:pt x="0" y="131763"/>
                  </a:lnTo>
                  <a:cubicBezTo>
                    <a:pt x="0" y="58992"/>
                    <a:pt x="58992" y="0"/>
                    <a:pt x="131763" y="0"/>
                  </a:cubicBezTo>
                  <a:close/>
                </a:path>
              </a:pathLst>
            </a:custGeom>
            <a:solidFill>
              <a:srgbClr val="000000">
                <a:alpha val="0"/>
              </a:srgbClr>
            </a:solidFill>
            <a:ln w="95250" cap="rnd">
              <a:gradFill>
                <a:gsLst>
                  <a:gs pos="0">
                    <a:srgbClr val="000437">
                      <a:alpha val="100000"/>
                    </a:srgbClr>
                  </a:gs>
                  <a:gs pos="100000">
                    <a:srgbClr val="00466D">
                      <a:alpha val="100000"/>
                    </a:srgbClr>
                  </a:gs>
                </a:gsLst>
                <a:lin ang="5400000"/>
              </a:gradFill>
              <a:prstDash val="solid"/>
              <a:round/>
            </a:ln>
          </p:spPr>
        </p:sp>
        <p:sp>
          <p:nvSpPr>
            <p:cNvPr id="13" name="TextBox 13"/>
            <p:cNvSpPr txBox="1"/>
            <p:nvPr/>
          </p:nvSpPr>
          <p:spPr>
            <a:xfrm>
              <a:off x="0" y="-57150"/>
              <a:ext cx="1863394" cy="1920544"/>
            </a:xfrm>
            <a:prstGeom prst="rect">
              <a:avLst/>
            </a:prstGeom>
          </p:spPr>
          <p:txBody>
            <a:bodyPr lIns="41032" tIns="41032" rIns="41032" bIns="41032" rtlCol="0" anchor="ctr"/>
            <a:lstStyle/>
            <a:p>
              <a:pPr algn="ctr">
                <a:lnSpc>
                  <a:spcPts val="2659"/>
                </a:lnSpc>
              </a:pPr>
              <a:endParaRPr/>
            </a:p>
          </p:txBody>
        </p:sp>
      </p:grpSp>
      <p:grpSp>
        <p:nvGrpSpPr>
          <p:cNvPr id="14" name="Group 14"/>
          <p:cNvGrpSpPr/>
          <p:nvPr/>
        </p:nvGrpSpPr>
        <p:grpSpPr>
          <a:xfrm>
            <a:off x="12788259" y="5262853"/>
            <a:ext cx="3995447" cy="3995447"/>
            <a:chOff x="0" y="0"/>
            <a:chExt cx="1863394" cy="1863394"/>
          </a:xfrm>
        </p:grpSpPr>
        <p:sp>
          <p:nvSpPr>
            <p:cNvPr id="15" name="Freeform 15"/>
            <p:cNvSpPr/>
            <p:nvPr/>
          </p:nvSpPr>
          <p:spPr>
            <a:xfrm>
              <a:off x="0" y="0"/>
              <a:ext cx="1863394" cy="1863394"/>
            </a:xfrm>
            <a:custGeom>
              <a:avLst/>
              <a:gdLst/>
              <a:ahLst/>
              <a:cxnLst/>
              <a:rect l="l" t="t" r="r" b="b"/>
              <a:pathLst>
                <a:path w="1863394" h="1863394">
                  <a:moveTo>
                    <a:pt x="131763" y="0"/>
                  </a:moveTo>
                  <a:lnTo>
                    <a:pt x="1731631" y="0"/>
                  </a:lnTo>
                  <a:cubicBezTo>
                    <a:pt x="1766577" y="0"/>
                    <a:pt x="1800091" y="13882"/>
                    <a:pt x="1824802" y="38592"/>
                  </a:cubicBezTo>
                  <a:cubicBezTo>
                    <a:pt x="1849512" y="63303"/>
                    <a:pt x="1863394" y="96817"/>
                    <a:pt x="1863394" y="131763"/>
                  </a:cubicBezTo>
                  <a:lnTo>
                    <a:pt x="1863394" y="1731631"/>
                  </a:lnTo>
                  <a:cubicBezTo>
                    <a:pt x="1863394" y="1804402"/>
                    <a:pt x="1804402" y="1863394"/>
                    <a:pt x="1731631" y="1863394"/>
                  </a:cubicBezTo>
                  <a:lnTo>
                    <a:pt x="131763" y="1863394"/>
                  </a:lnTo>
                  <a:cubicBezTo>
                    <a:pt x="58992" y="1863394"/>
                    <a:pt x="0" y="1804402"/>
                    <a:pt x="0" y="1731631"/>
                  </a:cubicBezTo>
                  <a:lnTo>
                    <a:pt x="0" y="131763"/>
                  </a:lnTo>
                  <a:cubicBezTo>
                    <a:pt x="0" y="58992"/>
                    <a:pt x="58992" y="0"/>
                    <a:pt x="131763" y="0"/>
                  </a:cubicBezTo>
                  <a:close/>
                </a:path>
              </a:pathLst>
            </a:custGeom>
            <a:solidFill>
              <a:srgbClr val="000000">
                <a:alpha val="0"/>
              </a:srgbClr>
            </a:solidFill>
            <a:ln w="95250" cap="rnd">
              <a:gradFill>
                <a:gsLst>
                  <a:gs pos="0">
                    <a:srgbClr val="000437">
                      <a:alpha val="100000"/>
                    </a:srgbClr>
                  </a:gs>
                  <a:gs pos="100000">
                    <a:srgbClr val="00466D">
                      <a:alpha val="100000"/>
                    </a:srgbClr>
                  </a:gs>
                </a:gsLst>
                <a:lin ang="5400000"/>
              </a:gradFill>
              <a:prstDash val="solid"/>
              <a:round/>
            </a:ln>
          </p:spPr>
        </p:sp>
        <p:sp>
          <p:nvSpPr>
            <p:cNvPr id="16" name="TextBox 16"/>
            <p:cNvSpPr txBox="1"/>
            <p:nvPr/>
          </p:nvSpPr>
          <p:spPr>
            <a:xfrm>
              <a:off x="0" y="-57150"/>
              <a:ext cx="1863394" cy="1920544"/>
            </a:xfrm>
            <a:prstGeom prst="rect">
              <a:avLst/>
            </a:prstGeom>
          </p:spPr>
          <p:txBody>
            <a:bodyPr lIns="41032" tIns="41032" rIns="41032" bIns="41032" rtlCol="0" anchor="ctr"/>
            <a:lstStyle/>
            <a:p>
              <a:pPr algn="ctr">
                <a:lnSpc>
                  <a:spcPts val="2659"/>
                </a:lnSpc>
              </a:pPr>
              <a:endParaRPr/>
            </a:p>
          </p:txBody>
        </p:sp>
      </p:grpSp>
      <p:grpSp>
        <p:nvGrpSpPr>
          <p:cNvPr id="17" name="Group 17"/>
          <p:cNvGrpSpPr/>
          <p:nvPr/>
        </p:nvGrpSpPr>
        <p:grpSpPr>
          <a:xfrm>
            <a:off x="13851212" y="0"/>
            <a:ext cx="1869540" cy="10287000"/>
            <a:chOff x="0" y="0"/>
            <a:chExt cx="492389" cy="2709333"/>
          </a:xfrm>
        </p:grpSpPr>
        <p:sp>
          <p:nvSpPr>
            <p:cNvPr id="18" name="Freeform 18"/>
            <p:cNvSpPr/>
            <p:nvPr/>
          </p:nvSpPr>
          <p:spPr>
            <a:xfrm>
              <a:off x="0" y="0"/>
              <a:ext cx="492389" cy="2709333"/>
            </a:xfrm>
            <a:custGeom>
              <a:avLst/>
              <a:gdLst/>
              <a:ahLst/>
              <a:cxnLst/>
              <a:rect l="l" t="t" r="r" b="b"/>
              <a:pathLst>
                <a:path w="492389" h="2709333">
                  <a:moveTo>
                    <a:pt x="0" y="0"/>
                  </a:moveTo>
                  <a:lnTo>
                    <a:pt x="492389" y="0"/>
                  </a:lnTo>
                  <a:lnTo>
                    <a:pt x="492389" y="2709333"/>
                  </a:lnTo>
                  <a:lnTo>
                    <a:pt x="0" y="2709333"/>
                  </a:lnTo>
                  <a:close/>
                </a:path>
              </a:pathLst>
            </a:custGeom>
            <a:gradFill rotWithShape="1">
              <a:gsLst>
                <a:gs pos="0">
                  <a:srgbClr val="000437">
                    <a:alpha val="100000"/>
                  </a:srgbClr>
                </a:gs>
                <a:gs pos="100000">
                  <a:srgbClr val="00466D">
                    <a:alpha val="100000"/>
                  </a:srgbClr>
                </a:gs>
              </a:gsLst>
              <a:lin ang="5400000"/>
            </a:gradFill>
          </p:spPr>
        </p:sp>
        <p:sp>
          <p:nvSpPr>
            <p:cNvPr id="19" name="TextBox 19"/>
            <p:cNvSpPr txBox="1"/>
            <p:nvPr/>
          </p:nvSpPr>
          <p:spPr>
            <a:xfrm>
              <a:off x="0" y="-57150"/>
              <a:ext cx="492389" cy="2766483"/>
            </a:xfrm>
            <a:prstGeom prst="rect">
              <a:avLst/>
            </a:prstGeom>
          </p:spPr>
          <p:txBody>
            <a:bodyPr lIns="50800" tIns="50800" rIns="50800" bIns="50800" rtlCol="0" anchor="ctr"/>
            <a:lstStyle/>
            <a:p>
              <a:pPr algn="ctr">
                <a:lnSpc>
                  <a:spcPts val="2659"/>
                </a:lnSpc>
              </a:pPr>
              <a:endParaRPr/>
            </a:p>
          </p:txBody>
        </p:sp>
      </p:grpSp>
      <p:grpSp>
        <p:nvGrpSpPr>
          <p:cNvPr id="20" name="Group 20"/>
          <p:cNvGrpSpPr>
            <a:grpSpLocks noChangeAspect="1"/>
          </p:cNvGrpSpPr>
          <p:nvPr/>
        </p:nvGrpSpPr>
        <p:grpSpPr>
          <a:xfrm>
            <a:off x="13090394" y="1330835"/>
            <a:ext cx="3391176" cy="3391176"/>
            <a:chOff x="0" y="0"/>
            <a:chExt cx="6350000" cy="6350000"/>
          </a:xfrm>
        </p:grpSpPr>
        <p:sp>
          <p:nvSpPr>
            <p:cNvPr id="21" name="Freeform 21"/>
            <p:cNvSpPr/>
            <p:nvPr/>
          </p:nvSpPr>
          <p:spPr>
            <a:xfrm>
              <a:off x="0" y="0"/>
              <a:ext cx="6350000" cy="6350000"/>
            </a:xfrm>
            <a:custGeom>
              <a:avLst/>
              <a:gdLst/>
              <a:ahLst/>
              <a:cxnLst/>
              <a:rect l="l" t="t" r="r" b="b"/>
              <a:pathLst>
                <a:path w="6350000" h="6350000">
                  <a:moveTo>
                    <a:pt x="5715000" y="6350000"/>
                  </a:moveTo>
                  <a:lnTo>
                    <a:pt x="635000" y="6350000"/>
                  </a:lnTo>
                  <a:cubicBezTo>
                    <a:pt x="284480" y="6350000"/>
                    <a:pt x="0" y="6065520"/>
                    <a:pt x="0" y="5715000"/>
                  </a:cubicBezTo>
                  <a:lnTo>
                    <a:pt x="0" y="635000"/>
                  </a:lnTo>
                  <a:cubicBezTo>
                    <a:pt x="0" y="284480"/>
                    <a:pt x="284480" y="0"/>
                    <a:pt x="635000" y="0"/>
                  </a:cubicBezTo>
                  <a:lnTo>
                    <a:pt x="5715000" y="0"/>
                  </a:lnTo>
                  <a:cubicBezTo>
                    <a:pt x="6065520" y="0"/>
                    <a:pt x="6350000" y="284480"/>
                    <a:pt x="6350000" y="635000"/>
                  </a:cubicBezTo>
                  <a:lnTo>
                    <a:pt x="6350000" y="5715000"/>
                  </a:lnTo>
                  <a:cubicBezTo>
                    <a:pt x="6350000" y="6065520"/>
                    <a:pt x="6065520" y="6350000"/>
                    <a:pt x="5715000" y="6350000"/>
                  </a:cubicBezTo>
                  <a:close/>
                </a:path>
              </a:pathLst>
            </a:custGeom>
            <a:blipFill>
              <a:blip r:embed="rId2"/>
              <a:stretch>
                <a:fillRect l="-26384" r="-26384"/>
              </a:stretch>
            </a:blipFill>
          </p:spPr>
        </p:sp>
      </p:grpSp>
      <p:grpSp>
        <p:nvGrpSpPr>
          <p:cNvPr id="22" name="Group 22"/>
          <p:cNvGrpSpPr>
            <a:grpSpLocks noChangeAspect="1"/>
          </p:cNvGrpSpPr>
          <p:nvPr/>
        </p:nvGrpSpPr>
        <p:grpSpPr>
          <a:xfrm>
            <a:off x="13090394" y="5564989"/>
            <a:ext cx="3391176" cy="3391176"/>
            <a:chOff x="0" y="0"/>
            <a:chExt cx="6350000" cy="6350000"/>
          </a:xfrm>
        </p:grpSpPr>
        <p:sp>
          <p:nvSpPr>
            <p:cNvPr id="23" name="Freeform 23"/>
            <p:cNvSpPr/>
            <p:nvPr/>
          </p:nvSpPr>
          <p:spPr>
            <a:xfrm>
              <a:off x="0" y="0"/>
              <a:ext cx="6350000" cy="6350000"/>
            </a:xfrm>
            <a:custGeom>
              <a:avLst/>
              <a:gdLst/>
              <a:ahLst/>
              <a:cxnLst/>
              <a:rect l="l" t="t" r="r" b="b"/>
              <a:pathLst>
                <a:path w="6350000" h="6350000">
                  <a:moveTo>
                    <a:pt x="5715000" y="6350000"/>
                  </a:moveTo>
                  <a:lnTo>
                    <a:pt x="635000" y="6350000"/>
                  </a:lnTo>
                  <a:cubicBezTo>
                    <a:pt x="284480" y="6350000"/>
                    <a:pt x="0" y="6065520"/>
                    <a:pt x="0" y="5715000"/>
                  </a:cubicBezTo>
                  <a:lnTo>
                    <a:pt x="0" y="635000"/>
                  </a:lnTo>
                  <a:cubicBezTo>
                    <a:pt x="0" y="284480"/>
                    <a:pt x="284480" y="0"/>
                    <a:pt x="635000" y="0"/>
                  </a:cubicBezTo>
                  <a:lnTo>
                    <a:pt x="5715000" y="0"/>
                  </a:lnTo>
                  <a:cubicBezTo>
                    <a:pt x="6065520" y="0"/>
                    <a:pt x="6350000" y="284480"/>
                    <a:pt x="6350000" y="635000"/>
                  </a:cubicBezTo>
                  <a:lnTo>
                    <a:pt x="6350000" y="5715000"/>
                  </a:lnTo>
                  <a:cubicBezTo>
                    <a:pt x="6350000" y="6065520"/>
                    <a:pt x="6065520" y="6350000"/>
                    <a:pt x="5715000" y="6350000"/>
                  </a:cubicBezTo>
                  <a:close/>
                </a:path>
              </a:pathLst>
            </a:custGeom>
            <a:blipFill>
              <a:blip r:embed="rId3"/>
              <a:stretch>
                <a:fillRect l="-28023" r="-28023"/>
              </a:stretch>
            </a:blipFill>
          </p:spPr>
        </p:sp>
      </p:grpSp>
      <p:sp>
        <p:nvSpPr>
          <p:cNvPr id="24" name="Freeform 24"/>
          <p:cNvSpPr/>
          <p:nvPr/>
        </p:nvSpPr>
        <p:spPr>
          <a:xfrm>
            <a:off x="610487" y="3354437"/>
            <a:ext cx="328416" cy="331315"/>
          </a:xfrm>
          <a:custGeom>
            <a:avLst/>
            <a:gdLst/>
            <a:ahLst/>
            <a:cxnLst/>
            <a:rect l="l" t="t" r="r" b="b"/>
            <a:pathLst>
              <a:path w="328416" h="331315">
                <a:moveTo>
                  <a:pt x="0" y="0"/>
                </a:moveTo>
                <a:lnTo>
                  <a:pt x="328416" y="0"/>
                </a:lnTo>
                <a:lnTo>
                  <a:pt x="328416" y="331314"/>
                </a:lnTo>
                <a:lnTo>
                  <a:pt x="0" y="331314"/>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sp>
      <p:sp>
        <p:nvSpPr>
          <p:cNvPr id="25" name="TextBox 25"/>
          <p:cNvSpPr txBox="1"/>
          <p:nvPr/>
        </p:nvSpPr>
        <p:spPr>
          <a:xfrm>
            <a:off x="1028700" y="3354437"/>
            <a:ext cx="9352320" cy="485775"/>
          </a:xfrm>
          <a:prstGeom prst="rect">
            <a:avLst/>
          </a:prstGeom>
        </p:spPr>
        <p:txBody>
          <a:bodyPr lIns="0" tIns="0" rIns="0" bIns="0" rtlCol="0" anchor="t">
            <a:spAutoFit/>
          </a:bodyPr>
          <a:lstStyle/>
          <a:p>
            <a:pPr algn="just">
              <a:lnSpc>
                <a:spcPts val="3840"/>
              </a:lnSpc>
            </a:pPr>
            <a:r>
              <a:rPr lang="en-US" sz="3200" b="1" spc="-64">
                <a:solidFill>
                  <a:srgbClr val="072E5D"/>
                </a:solidFill>
                <a:latin typeface="Body Text Fit Bold"/>
                <a:ea typeface="Body Text Fit Bold"/>
                <a:cs typeface="Body Text Fit Bold"/>
                <a:sym typeface="Body Text Fit Bold"/>
              </a:rPr>
              <a:t>Non-functional Requirements</a:t>
            </a:r>
          </a:p>
        </p:txBody>
      </p:sp>
      <p:sp>
        <p:nvSpPr>
          <p:cNvPr id="26" name="TextBox 26"/>
          <p:cNvSpPr txBox="1"/>
          <p:nvPr/>
        </p:nvSpPr>
        <p:spPr>
          <a:xfrm>
            <a:off x="1028700" y="2554157"/>
            <a:ext cx="10177964" cy="577179"/>
          </a:xfrm>
          <a:prstGeom prst="rect">
            <a:avLst/>
          </a:prstGeom>
        </p:spPr>
        <p:txBody>
          <a:bodyPr lIns="0" tIns="0" rIns="0" bIns="0" rtlCol="0" anchor="t">
            <a:spAutoFit/>
          </a:bodyPr>
          <a:lstStyle/>
          <a:p>
            <a:pPr algn="just">
              <a:lnSpc>
                <a:spcPts val="4562"/>
              </a:lnSpc>
            </a:pPr>
            <a:r>
              <a:rPr lang="en-US" sz="3802" b="1" spc="-76">
                <a:solidFill>
                  <a:srgbClr val="000000"/>
                </a:solidFill>
                <a:latin typeface="Body Text Fit Bold"/>
                <a:ea typeface="Body Text Fit Bold"/>
                <a:cs typeface="Body Text Fit Bold"/>
                <a:sym typeface="Body Text Fit Bold"/>
              </a:rPr>
              <a:t>Yêu cầu sản phẩm (Product Requirement)</a:t>
            </a:r>
          </a:p>
        </p:txBody>
      </p:sp>
      <p:sp>
        <p:nvSpPr>
          <p:cNvPr id="27" name="AutoShape 27"/>
          <p:cNvSpPr/>
          <p:nvPr/>
        </p:nvSpPr>
        <p:spPr>
          <a:xfrm>
            <a:off x="610487" y="2842746"/>
            <a:ext cx="249274" cy="0"/>
          </a:xfrm>
          <a:prstGeom prst="line">
            <a:avLst/>
          </a:prstGeom>
          <a:ln w="95250" cap="rnd">
            <a:gradFill>
              <a:gsLst>
                <a:gs pos="0">
                  <a:srgbClr val="000437">
                    <a:alpha val="100000"/>
                  </a:srgbClr>
                </a:gs>
                <a:gs pos="100000">
                  <a:srgbClr val="00466D">
                    <a:alpha val="100000"/>
                  </a:srgbClr>
                </a:gs>
              </a:gsLst>
              <a:lin ang="0"/>
            </a:gradFill>
            <a:prstDash val="solid"/>
            <a:headEnd type="none" w="sm" len="sm"/>
            <a:tailEnd type="none" w="sm" len="sm"/>
          </a:ln>
        </p:spPr>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2156581"/>
            <a:ext cx="327660" cy="8763380"/>
            <a:chOff x="0" y="0"/>
            <a:chExt cx="86297" cy="2308051"/>
          </a:xfrm>
        </p:grpSpPr>
        <p:sp>
          <p:nvSpPr>
            <p:cNvPr id="3" name="Freeform 3"/>
            <p:cNvSpPr/>
            <p:nvPr/>
          </p:nvSpPr>
          <p:spPr>
            <a:xfrm>
              <a:off x="0" y="0"/>
              <a:ext cx="86297" cy="2308051"/>
            </a:xfrm>
            <a:custGeom>
              <a:avLst/>
              <a:gdLst/>
              <a:ahLst/>
              <a:cxnLst/>
              <a:rect l="l" t="t" r="r" b="b"/>
              <a:pathLst>
                <a:path w="86297" h="2308051">
                  <a:moveTo>
                    <a:pt x="43149" y="0"/>
                  </a:moveTo>
                  <a:lnTo>
                    <a:pt x="43149" y="0"/>
                  </a:lnTo>
                  <a:cubicBezTo>
                    <a:pt x="66979" y="0"/>
                    <a:pt x="86297" y="19318"/>
                    <a:pt x="86297" y="43149"/>
                  </a:cubicBezTo>
                  <a:lnTo>
                    <a:pt x="86297" y="2264902"/>
                  </a:lnTo>
                  <a:cubicBezTo>
                    <a:pt x="86297" y="2276346"/>
                    <a:pt x="81751" y="2287321"/>
                    <a:pt x="73659" y="2295413"/>
                  </a:cubicBezTo>
                  <a:cubicBezTo>
                    <a:pt x="65567" y="2303505"/>
                    <a:pt x="54592" y="2308051"/>
                    <a:pt x="43149" y="2308051"/>
                  </a:cubicBezTo>
                  <a:lnTo>
                    <a:pt x="43149" y="2308051"/>
                  </a:lnTo>
                  <a:cubicBezTo>
                    <a:pt x="31705" y="2308051"/>
                    <a:pt x="20730" y="2303505"/>
                    <a:pt x="12638" y="2295413"/>
                  </a:cubicBezTo>
                  <a:cubicBezTo>
                    <a:pt x="4546" y="2287321"/>
                    <a:pt x="0" y="2276346"/>
                    <a:pt x="0" y="2264902"/>
                  </a:cubicBezTo>
                  <a:lnTo>
                    <a:pt x="0" y="43149"/>
                  </a:lnTo>
                  <a:cubicBezTo>
                    <a:pt x="0" y="31705"/>
                    <a:pt x="4546" y="20730"/>
                    <a:pt x="12638" y="12638"/>
                  </a:cubicBezTo>
                  <a:cubicBezTo>
                    <a:pt x="20730" y="4546"/>
                    <a:pt x="31705" y="0"/>
                    <a:pt x="43149" y="0"/>
                  </a:cubicBezTo>
                  <a:close/>
                </a:path>
              </a:pathLst>
            </a:custGeom>
            <a:gradFill rotWithShape="1">
              <a:gsLst>
                <a:gs pos="0">
                  <a:srgbClr val="000437">
                    <a:alpha val="100000"/>
                  </a:srgbClr>
                </a:gs>
                <a:gs pos="100000">
                  <a:srgbClr val="00466D">
                    <a:alpha val="100000"/>
                  </a:srgbClr>
                </a:gs>
              </a:gsLst>
              <a:lin ang="5400000"/>
            </a:gradFill>
          </p:spPr>
        </p:sp>
        <p:sp>
          <p:nvSpPr>
            <p:cNvPr id="4" name="TextBox 4"/>
            <p:cNvSpPr txBox="1"/>
            <p:nvPr/>
          </p:nvSpPr>
          <p:spPr>
            <a:xfrm>
              <a:off x="0" y="-57150"/>
              <a:ext cx="86297" cy="2365201"/>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0" y="-632960"/>
            <a:ext cx="327660" cy="2520916"/>
            <a:chOff x="0" y="0"/>
            <a:chExt cx="86297" cy="663945"/>
          </a:xfrm>
        </p:grpSpPr>
        <p:sp>
          <p:nvSpPr>
            <p:cNvPr id="6" name="Freeform 6"/>
            <p:cNvSpPr/>
            <p:nvPr/>
          </p:nvSpPr>
          <p:spPr>
            <a:xfrm>
              <a:off x="0" y="0"/>
              <a:ext cx="86297" cy="663945"/>
            </a:xfrm>
            <a:custGeom>
              <a:avLst/>
              <a:gdLst/>
              <a:ahLst/>
              <a:cxnLst/>
              <a:rect l="l" t="t" r="r" b="b"/>
              <a:pathLst>
                <a:path w="86297" h="663945">
                  <a:moveTo>
                    <a:pt x="43149" y="0"/>
                  </a:moveTo>
                  <a:lnTo>
                    <a:pt x="43149" y="0"/>
                  </a:lnTo>
                  <a:cubicBezTo>
                    <a:pt x="66979" y="0"/>
                    <a:pt x="86297" y="19318"/>
                    <a:pt x="86297" y="43149"/>
                  </a:cubicBezTo>
                  <a:lnTo>
                    <a:pt x="86297" y="620796"/>
                  </a:lnTo>
                  <a:cubicBezTo>
                    <a:pt x="86297" y="644627"/>
                    <a:pt x="66979" y="663945"/>
                    <a:pt x="43149" y="663945"/>
                  </a:cubicBezTo>
                  <a:lnTo>
                    <a:pt x="43149" y="663945"/>
                  </a:lnTo>
                  <a:cubicBezTo>
                    <a:pt x="31705" y="663945"/>
                    <a:pt x="20730" y="659399"/>
                    <a:pt x="12638" y="651307"/>
                  </a:cubicBezTo>
                  <a:cubicBezTo>
                    <a:pt x="4546" y="643215"/>
                    <a:pt x="0" y="632240"/>
                    <a:pt x="0" y="620796"/>
                  </a:cubicBezTo>
                  <a:lnTo>
                    <a:pt x="0" y="43149"/>
                  </a:lnTo>
                  <a:cubicBezTo>
                    <a:pt x="0" y="31705"/>
                    <a:pt x="4546" y="20730"/>
                    <a:pt x="12638" y="12638"/>
                  </a:cubicBezTo>
                  <a:cubicBezTo>
                    <a:pt x="20730" y="4546"/>
                    <a:pt x="31705" y="0"/>
                    <a:pt x="43149" y="0"/>
                  </a:cubicBezTo>
                  <a:close/>
                </a:path>
              </a:pathLst>
            </a:custGeom>
            <a:gradFill rotWithShape="1">
              <a:gsLst>
                <a:gs pos="0">
                  <a:srgbClr val="74EEFA">
                    <a:alpha val="100000"/>
                  </a:srgbClr>
                </a:gs>
                <a:gs pos="100000">
                  <a:srgbClr val="2484B5">
                    <a:alpha val="100000"/>
                  </a:srgbClr>
                </a:gs>
              </a:gsLst>
              <a:lin ang="5400000"/>
            </a:gradFill>
          </p:spPr>
        </p:sp>
        <p:sp>
          <p:nvSpPr>
            <p:cNvPr id="7" name="TextBox 7"/>
            <p:cNvSpPr txBox="1"/>
            <p:nvPr/>
          </p:nvSpPr>
          <p:spPr>
            <a:xfrm>
              <a:off x="0" y="-57150"/>
              <a:ext cx="86297" cy="721095"/>
            </a:xfrm>
            <a:prstGeom prst="rect">
              <a:avLst/>
            </a:prstGeom>
          </p:spPr>
          <p:txBody>
            <a:bodyPr lIns="50800" tIns="50800" rIns="50800" bIns="50800" rtlCol="0" anchor="ctr"/>
            <a:lstStyle/>
            <a:p>
              <a:pPr algn="ctr">
                <a:lnSpc>
                  <a:spcPts val="2659"/>
                </a:lnSpc>
              </a:pPr>
              <a:endParaRPr/>
            </a:p>
          </p:txBody>
        </p:sp>
      </p:grpSp>
      <p:sp>
        <p:nvSpPr>
          <p:cNvPr id="8" name="AutoShape 8"/>
          <p:cNvSpPr/>
          <p:nvPr/>
        </p:nvSpPr>
        <p:spPr>
          <a:xfrm>
            <a:off x="610487" y="2842746"/>
            <a:ext cx="249274" cy="0"/>
          </a:xfrm>
          <a:prstGeom prst="line">
            <a:avLst/>
          </a:prstGeom>
          <a:ln w="95250" cap="rnd">
            <a:gradFill>
              <a:gsLst>
                <a:gs pos="0">
                  <a:srgbClr val="000437">
                    <a:alpha val="100000"/>
                  </a:srgbClr>
                </a:gs>
                <a:gs pos="100000">
                  <a:srgbClr val="00466D">
                    <a:alpha val="100000"/>
                  </a:srgbClr>
                </a:gs>
              </a:gsLst>
              <a:lin ang="0"/>
            </a:gradFill>
            <a:prstDash val="solid"/>
            <a:headEnd type="none" w="sm" len="sm"/>
            <a:tailEnd type="none" w="sm" len="sm"/>
          </a:ln>
        </p:spPr>
      </p:sp>
      <p:graphicFrame>
        <p:nvGraphicFramePr>
          <p:cNvPr id="9" name="Table 9"/>
          <p:cNvGraphicFramePr>
            <a:graphicFrameLocks noGrp="1"/>
          </p:cNvGraphicFramePr>
          <p:nvPr/>
        </p:nvGraphicFramePr>
        <p:xfrm>
          <a:off x="610487" y="3981728"/>
          <a:ext cx="17191443" cy="5113084"/>
        </p:xfrm>
        <a:graphic>
          <a:graphicData uri="http://schemas.openxmlformats.org/drawingml/2006/table">
            <a:tbl>
              <a:tblPr/>
              <a:tblGrid>
                <a:gridCol w="7868504"/>
                <a:gridCol w="4570900"/>
                <a:gridCol w="4752040"/>
              </a:tblGrid>
              <a:tr h="1009528">
                <a:tc>
                  <a:txBody>
                    <a:bodyPr/>
                    <a:lstStyle/>
                    <a:p>
                      <a:pPr algn="ctr">
                        <a:lnSpc>
                          <a:spcPts val="3919"/>
                        </a:lnSpc>
                        <a:defRPr/>
                      </a:pPr>
                      <a:r>
                        <a:rPr lang="en-US" sz="2799" b="1">
                          <a:solidFill>
                            <a:srgbClr val="000000"/>
                          </a:solidFill>
                          <a:latin typeface="Body Text Fit Bold"/>
                          <a:ea typeface="Body Text Fit Bold"/>
                          <a:cs typeface="Body Text Fit Bold"/>
                          <a:sym typeface="Body Text Fit Bold"/>
                        </a:rPr>
                        <a:t>Tên linh kiện</a:t>
                      </a:r>
                      <a:endParaRPr lang="en-US" sz="1100"/>
                    </a:p>
                  </a:txBody>
                  <a:tcPr marL="190500" marR="190500" marT="190500" marB="190500" anchor="ctr">
                    <a:lnL w="47625" cap="flat" cmpd="sng" algn="ctr">
                      <a:solidFill>
                        <a:srgbClr val="072E5D"/>
                      </a:solidFill>
                      <a:prstDash val="solid"/>
                      <a:round/>
                      <a:headEnd type="none" w="med" len="med"/>
                      <a:tailEnd type="none" w="med" len="med"/>
                    </a:lnL>
                    <a:lnR w="47625" cap="flat" cmpd="sng" algn="ctr">
                      <a:solidFill>
                        <a:srgbClr val="072E5D"/>
                      </a:solidFill>
                      <a:prstDash val="solid"/>
                      <a:round/>
                      <a:headEnd type="none" w="med" len="med"/>
                      <a:tailEnd type="none" w="med" len="med"/>
                    </a:lnR>
                    <a:lnT w="47625" cap="flat" cmpd="sng" algn="ctr">
                      <a:solidFill>
                        <a:srgbClr val="072E5D"/>
                      </a:solidFill>
                      <a:prstDash val="solid"/>
                      <a:round/>
                      <a:headEnd type="none" w="med" len="med"/>
                      <a:tailEnd type="none" w="med" len="med"/>
                    </a:lnT>
                    <a:lnB w="47625" cap="flat" cmpd="sng" algn="ctr">
                      <a:solidFill>
                        <a:srgbClr val="072E5D"/>
                      </a:solidFill>
                      <a:prstDash val="solid"/>
                      <a:round/>
                      <a:headEnd type="none" w="med" len="med"/>
                      <a:tailEnd type="none" w="med" len="med"/>
                    </a:lnB>
                    <a:solidFill>
                      <a:srgbClr val="FFFFFF"/>
                    </a:solidFill>
                  </a:tcPr>
                </a:tc>
                <a:tc>
                  <a:txBody>
                    <a:bodyPr/>
                    <a:lstStyle/>
                    <a:p>
                      <a:pPr algn="ctr">
                        <a:lnSpc>
                          <a:spcPts val="3919"/>
                        </a:lnSpc>
                        <a:defRPr/>
                      </a:pPr>
                      <a:r>
                        <a:rPr lang="en-US" sz="2799" b="1">
                          <a:solidFill>
                            <a:srgbClr val="000000"/>
                          </a:solidFill>
                          <a:latin typeface="Body Text Fit Bold"/>
                          <a:ea typeface="Body Text Fit Bold"/>
                          <a:cs typeface="Body Text Fit Bold"/>
                          <a:sym typeface="Body Text Fit Bold"/>
                        </a:rPr>
                        <a:t>Giao tiếp</a:t>
                      </a:r>
                      <a:endParaRPr lang="en-US" sz="1100"/>
                    </a:p>
                  </a:txBody>
                  <a:tcPr marL="190500" marR="190500" marT="190500" marB="190500" anchor="ctr">
                    <a:lnL w="47625" cap="flat" cmpd="sng" algn="ctr">
                      <a:solidFill>
                        <a:srgbClr val="072E5D"/>
                      </a:solidFill>
                      <a:prstDash val="solid"/>
                      <a:round/>
                      <a:headEnd type="none" w="med" len="med"/>
                      <a:tailEnd type="none" w="med" len="med"/>
                    </a:lnL>
                    <a:lnR w="47625" cap="flat" cmpd="sng" algn="ctr">
                      <a:solidFill>
                        <a:srgbClr val="072E5D"/>
                      </a:solidFill>
                      <a:prstDash val="solid"/>
                      <a:round/>
                      <a:headEnd type="none" w="med" len="med"/>
                      <a:tailEnd type="none" w="med" len="med"/>
                    </a:lnR>
                    <a:lnT w="47625" cap="flat" cmpd="sng" algn="ctr">
                      <a:solidFill>
                        <a:srgbClr val="072E5D"/>
                      </a:solidFill>
                      <a:prstDash val="solid"/>
                      <a:round/>
                      <a:headEnd type="none" w="med" len="med"/>
                      <a:tailEnd type="none" w="med" len="med"/>
                    </a:lnT>
                    <a:lnB w="47625" cap="flat" cmpd="sng" algn="ctr">
                      <a:solidFill>
                        <a:srgbClr val="072E5D"/>
                      </a:solidFill>
                      <a:prstDash val="solid"/>
                      <a:round/>
                      <a:headEnd type="none" w="med" len="med"/>
                      <a:tailEnd type="none" w="med" len="med"/>
                    </a:lnB>
                    <a:solidFill>
                      <a:srgbClr val="FFFFFF"/>
                    </a:solidFill>
                  </a:tcPr>
                </a:tc>
                <a:tc>
                  <a:txBody>
                    <a:bodyPr/>
                    <a:lstStyle/>
                    <a:p>
                      <a:pPr algn="ctr">
                        <a:lnSpc>
                          <a:spcPts val="3919"/>
                        </a:lnSpc>
                        <a:defRPr/>
                      </a:pPr>
                      <a:r>
                        <a:rPr lang="en-US" sz="2799" b="1">
                          <a:solidFill>
                            <a:srgbClr val="000000"/>
                          </a:solidFill>
                          <a:latin typeface="Body Text Fit Bold"/>
                          <a:ea typeface="Body Text Fit Bold"/>
                          <a:cs typeface="Body Text Fit Bold"/>
                          <a:sym typeface="Body Text Fit Bold"/>
                        </a:rPr>
                        <a:t>Số lượng chân</a:t>
                      </a:r>
                      <a:endParaRPr lang="en-US" sz="1100"/>
                    </a:p>
                  </a:txBody>
                  <a:tcPr marL="190500" marR="190500" marT="190500" marB="190500" anchor="ctr">
                    <a:lnL w="47625" cap="flat" cmpd="sng" algn="ctr">
                      <a:solidFill>
                        <a:srgbClr val="072E5D"/>
                      </a:solidFill>
                      <a:prstDash val="solid"/>
                      <a:round/>
                      <a:headEnd type="none" w="med" len="med"/>
                      <a:tailEnd type="none" w="med" len="med"/>
                    </a:lnL>
                    <a:lnR w="47625" cap="flat" cmpd="sng" algn="ctr">
                      <a:solidFill>
                        <a:srgbClr val="072E5D"/>
                      </a:solidFill>
                      <a:prstDash val="solid"/>
                      <a:round/>
                      <a:headEnd type="none" w="med" len="med"/>
                      <a:tailEnd type="none" w="med" len="med"/>
                    </a:lnR>
                    <a:lnT w="47625" cap="flat" cmpd="sng" algn="ctr">
                      <a:solidFill>
                        <a:srgbClr val="072E5D"/>
                      </a:solidFill>
                      <a:prstDash val="solid"/>
                      <a:round/>
                      <a:headEnd type="none" w="med" len="med"/>
                      <a:tailEnd type="none" w="med" len="med"/>
                    </a:lnT>
                    <a:lnB w="47625" cap="flat" cmpd="sng" algn="ctr">
                      <a:solidFill>
                        <a:srgbClr val="072E5D"/>
                      </a:solidFill>
                      <a:prstDash val="solid"/>
                      <a:round/>
                      <a:headEnd type="none" w="med" len="med"/>
                      <a:tailEnd type="none" w="med" len="med"/>
                    </a:lnB>
                    <a:solidFill>
                      <a:srgbClr val="FFFFFF"/>
                    </a:solidFill>
                  </a:tcPr>
                </a:tc>
              </a:tr>
              <a:tr h="1036514">
                <a:tc>
                  <a:txBody>
                    <a:bodyPr/>
                    <a:lstStyle/>
                    <a:p>
                      <a:pPr algn="just">
                        <a:lnSpc>
                          <a:spcPts val="3919"/>
                        </a:lnSpc>
                        <a:defRPr/>
                      </a:pPr>
                      <a:r>
                        <a:rPr lang="en-US" sz="2799" b="1">
                          <a:solidFill>
                            <a:srgbClr val="000000"/>
                          </a:solidFill>
                          <a:latin typeface="Body Text Fit Bold"/>
                          <a:ea typeface="Body Text Fit Bold"/>
                          <a:cs typeface="Body Text Fit Bold"/>
                          <a:sym typeface="Body Text Fit Bold"/>
                        </a:rPr>
                        <a:t>Module 4G SIMCOM A7680C TDM2309</a:t>
                      </a:r>
                      <a:endParaRPr lang="en-US" sz="1100"/>
                    </a:p>
                  </a:txBody>
                  <a:tcPr marL="190500" marR="190500" marT="190500" marB="190500" anchor="ctr">
                    <a:lnL w="47625" cap="flat" cmpd="sng" algn="ctr">
                      <a:solidFill>
                        <a:srgbClr val="072E5D"/>
                      </a:solidFill>
                      <a:prstDash val="solid"/>
                      <a:round/>
                      <a:headEnd type="none" w="med" len="med"/>
                      <a:tailEnd type="none" w="med" len="med"/>
                    </a:lnL>
                    <a:lnR w="47625" cap="flat" cmpd="sng" algn="ctr">
                      <a:solidFill>
                        <a:srgbClr val="072E5D"/>
                      </a:solidFill>
                      <a:prstDash val="solid"/>
                      <a:round/>
                      <a:headEnd type="none" w="med" len="med"/>
                      <a:tailEnd type="none" w="med" len="med"/>
                    </a:lnR>
                    <a:lnT w="47625" cap="flat" cmpd="sng" algn="ctr">
                      <a:solidFill>
                        <a:srgbClr val="072E5D"/>
                      </a:solidFill>
                      <a:prstDash val="solid"/>
                      <a:round/>
                      <a:headEnd type="none" w="med" len="med"/>
                      <a:tailEnd type="none" w="med" len="med"/>
                    </a:lnT>
                    <a:lnB w="47625" cap="flat" cmpd="sng" algn="ctr">
                      <a:solidFill>
                        <a:srgbClr val="072E5D"/>
                      </a:solidFill>
                      <a:prstDash val="solid"/>
                      <a:round/>
                      <a:headEnd type="none" w="med" len="med"/>
                      <a:tailEnd type="none" w="med" len="med"/>
                    </a:lnB>
                    <a:solidFill>
                      <a:srgbClr val="FFFFFF"/>
                    </a:solidFill>
                  </a:tcPr>
                </a:tc>
                <a:tc>
                  <a:txBody>
                    <a:bodyPr/>
                    <a:lstStyle/>
                    <a:p>
                      <a:pPr algn="ctr">
                        <a:lnSpc>
                          <a:spcPts val="3919"/>
                        </a:lnSpc>
                        <a:defRPr/>
                      </a:pPr>
                      <a:r>
                        <a:rPr lang="en-US" sz="2799" b="1">
                          <a:solidFill>
                            <a:srgbClr val="000000"/>
                          </a:solidFill>
                          <a:latin typeface="Body Text Fit Bold"/>
                          <a:ea typeface="Body Text Fit Bold"/>
                          <a:cs typeface="Body Text Fit Bold"/>
                          <a:sym typeface="Body Text Fit Bold"/>
                        </a:rPr>
                        <a:t>UART</a:t>
                      </a:r>
                      <a:endParaRPr lang="en-US" sz="1100"/>
                    </a:p>
                  </a:txBody>
                  <a:tcPr marL="190500" marR="190500" marT="190500" marB="190500" anchor="ctr">
                    <a:lnL w="47625" cap="flat" cmpd="sng" algn="ctr">
                      <a:solidFill>
                        <a:srgbClr val="072E5D"/>
                      </a:solidFill>
                      <a:prstDash val="solid"/>
                      <a:round/>
                      <a:headEnd type="none" w="med" len="med"/>
                      <a:tailEnd type="none" w="med" len="med"/>
                    </a:lnL>
                    <a:lnR w="47625" cap="flat" cmpd="sng" algn="ctr">
                      <a:solidFill>
                        <a:srgbClr val="072E5D"/>
                      </a:solidFill>
                      <a:prstDash val="solid"/>
                      <a:round/>
                      <a:headEnd type="none" w="med" len="med"/>
                      <a:tailEnd type="none" w="med" len="med"/>
                    </a:lnR>
                    <a:lnT w="47625" cap="flat" cmpd="sng" algn="ctr">
                      <a:solidFill>
                        <a:srgbClr val="072E5D"/>
                      </a:solidFill>
                      <a:prstDash val="solid"/>
                      <a:round/>
                      <a:headEnd type="none" w="med" len="med"/>
                      <a:tailEnd type="none" w="med" len="med"/>
                    </a:lnT>
                    <a:lnB w="47625" cap="flat" cmpd="sng" algn="ctr">
                      <a:solidFill>
                        <a:srgbClr val="072E5D"/>
                      </a:solidFill>
                      <a:prstDash val="solid"/>
                      <a:round/>
                      <a:headEnd type="none" w="med" len="med"/>
                      <a:tailEnd type="none" w="med" len="med"/>
                    </a:lnB>
                    <a:solidFill>
                      <a:srgbClr val="FFFFFF"/>
                    </a:solidFill>
                  </a:tcPr>
                </a:tc>
                <a:tc>
                  <a:txBody>
                    <a:bodyPr/>
                    <a:lstStyle/>
                    <a:p>
                      <a:pPr algn="ctr">
                        <a:lnSpc>
                          <a:spcPts val="3919"/>
                        </a:lnSpc>
                        <a:defRPr/>
                      </a:pPr>
                      <a:r>
                        <a:rPr lang="en-US" sz="2799" b="1">
                          <a:solidFill>
                            <a:srgbClr val="000000"/>
                          </a:solidFill>
                          <a:latin typeface="Body Text Fit Bold"/>
                          <a:ea typeface="Body Text Fit Bold"/>
                          <a:cs typeface="Body Text Fit Bold"/>
                          <a:sym typeface="Body Text Fit Bold"/>
                        </a:rPr>
                        <a:t>2 chân</a:t>
                      </a:r>
                      <a:endParaRPr lang="en-US" sz="1100"/>
                    </a:p>
                  </a:txBody>
                  <a:tcPr marL="190500" marR="190500" marT="190500" marB="190500" anchor="ctr">
                    <a:lnL w="47625" cap="flat" cmpd="sng" algn="ctr">
                      <a:solidFill>
                        <a:srgbClr val="072E5D"/>
                      </a:solidFill>
                      <a:prstDash val="solid"/>
                      <a:round/>
                      <a:headEnd type="none" w="med" len="med"/>
                      <a:tailEnd type="none" w="med" len="med"/>
                    </a:lnL>
                    <a:lnR w="47625" cap="flat" cmpd="sng" algn="ctr">
                      <a:solidFill>
                        <a:srgbClr val="072E5D"/>
                      </a:solidFill>
                      <a:prstDash val="solid"/>
                      <a:round/>
                      <a:headEnd type="none" w="med" len="med"/>
                      <a:tailEnd type="none" w="med" len="med"/>
                    </a:lnR>
                    <a:lnT w="47625" cap="flat" cmpd="sng" algn="ctr">
                      <a:solidFill>
                        <a:srgbClr val="072E5D"/>
                      </a:solidFill>
                      <a:prstDash val="solid"/>
                      <a:round/>
                      <a:headEnd type="none" w="med" len="med"/>
                      <a:tailEnd type="none" w="med" len="med"/>
                    </a:lnT>
                    <a:lnB w="47625" cap="flat" cmpd="sng" algn="ctr">
                      <a:solidFill>
                        <a:srgbClr val="072E5D"/>
                      </a:solidFill>
                      <a:prstDash val="solid"/>
                      <a:round/>
                      <a:headEnd type="none" w="med" len="med"/>
                      <a:tailEnd type="none" w="med" len="med"/>
                    </a:lnB>
                    <a:solidFill>
                      <a:srgbClr val="FFFFFF"/>
                    </a:solidFill>
                  </a:tcPr>
                </a:tc>
              </a:tr>
              <a:tr h="1009528">
                <a:tc>
                  <a:txBody>
                    <a:bodyPr/>
                    <a:lstStyle/>
                    <a:p>
                      <a:pPr algn="just">
                        <a:lnSpc>
                          <a:spcPts val="3919"/>
                        </a:lnSpc>
                        <a:defRPr/>
                      </a:pPr>
                      <a:r>
                        <a:rPr lang="en-US" sz="2799" b="1">
                          <a:solidFill>
                            <a:srgbClr val="000000"/>
                          </a:solidFill>
                          <a:latin typeface="Body Text Fit Bold"/>
                          <a:ea typeface="Body Text Fit Bold"/>
                          <a:cs typeface="Body Text Fit Bold"/>
                          <a:sym typeface="Body Text Fit Bold"/>
                        </a:rPr>
                        <a:t>Mạch nạp ST-Link V2</a:t>
                      </a:r>
                      <a:endParaRPr lang="en-US" sz="1100"/>
                    </a:p>
                  </a:txBody>
                  <a:tcPr marL="190500" marR="190500" marT="190500" marB="190500" anchor="ctr">
                    <a:lnL w="47625" cap="flat" cmpd="sng" algn="ctr">
                      <a:solidFill>
                        <a:srgbClr val="072E5D"/>
                      </a:solidFill>
                      <a:prstDash val="solid"/>
                      <a:round/>
                      <a:headEnd type="none" w="med" len="med"/>
                      <a:tailEnd type="none" w="med" len="med"/>
                    </a:lnL>
                    <a:lnR w="47625" cap="flat" cmpd="sng" algn="ctr">
                      <a:solidFill>
                        <a:srgbClr val="072E5D"/>
                      </a:solidFill>
                      <a:prstDash val="solid"/>
                      <a:round/>
                      <a:headEnd type="none" w="med" len="med"/>
                      <a:tailEnd type="none" w="med" len="med"/>
                    </a:lnR>
                    <a:lnT w="47625" cap="flat" cmpd="sng" algn="ctr">
                      <a:solidFill>
                        <a:srgbClr val="072E5D"/>
                      </a:solidFill>
                      <a:prstDash val="solid"/>
                      <a:round/>
                      <a:headEnd type="none" w="med" len="med"/>
                      <a:tailEnd type="none" w="med" len="med"/>
                    </a:lnT>
                    <a:lnB w="47625" cap="flat" cmpd="sng" algn="ctr">
                      <a:solidFill>
                        <a:srgbClr val="072E5D"/>
                      </a:solidFill>
                      <a:prstDash val="solid"/>
                      <a:round/>
                      <a:headEnd type="none" w="med" len="med"/>
                      <a:tailEnd type="none" w="med" len="med"/>
                    </a:lnB>
                    <a:solidFill>
                      <a:srgbClr val="FFFFFF"/>
                    </a:solidFill>
                  </a:tcPr>
                </a:tc>
                <a:tc>
                  <a:txBody>
                    <a:bodyPr/>
                    <a:lstStyle/>
                    <a:p>
                      <a:pPr algn="ctr">
                        <a:lnSpc>
                          <a:spcPts val="3919"/>
                        </a:lnSpc>
                        <a:defRPr/>
                      </a:pPr>
                      <a:r>
                        <a:rPr lang="en-US" sz="2799" b="1">
                          <a:solidFill>
                            <a:srgbClr val="000000"/>
                          </a:solidFill>
                          <a:latin typeface="Body Text Fit Bold"/>
                          <a:ea typeface="Body Text Fit Bold"/>
                          <a:cs typeface="Body Text Fit Bold"/>
                          <a:sym typeface="Body Text Fit Bold"/>
                        </a:rPr>
                        <a:t>SWD</a:t>
                      </a:r>
                      <a:endParaRPr lang="en-US" sz="1100"/>
                    </a:p>
                  </a:txBody>
                  <a:tcPr marL="190500" marR="190500" marT="190500" marB="190500" anchor="ctr">
                    <a:lnL w="47625" cap="flat" cmpd="sng" algn="ctr">
                      <a:solidFill>
                        <a:srgbClr val="072E5D"/>
                      </a:solidFill>
                      <a:prstDash val="solid"/>
                      <a:round/>
                      <a:headEnd type="none" w="med" len="med"/>
                      <a:tailEnd type="none" w="med" len="med"/>
                    </a:lnL>
                    <a:lnR w="47625" cap="flat" cmpd="sng" algn="ctr">
                      <a:solidFill>
                        <a:srgbClr val="072E5D"/>
                      </a:solidFill>
                      <a:prstDash val="solid"/>
                      <a:round/>
                      <a:headEnd type="none" w="med" len="med"/>
                      <a:tailEnd type="none" w="med" len="med"/>
                    </a:lnR>
                    <a:lnT w="47625" cap="flat" cmpd="sng" algn="ctr">
                      <a:solidFill>
                        <a:srgbClr val="072E5D"/>
                      </a:solidFill>
                      <a:prstDash val="solid"/>
                      <a:round/>
                      <a:headEnd type="none" w="med" len="med"/>
                      <a:tailEnd type="none" w="med" len="med"/>
                    </a:lnT>
                    <a:lnB w="47625" cap="flat" cmpd="sng" algn="ctr">
                      <a:solidFill>
                        <a:srgbClr val="072E5D"/>
                      </a:solidFill>
                      <a:prstDash val="solid"/>
                      <a:round/>
                      <a:headEnd type="none" w="med" len="med"/>
                      <a:tailEnd type="none" w="med" len="med"/>
                    </a:lnB>
                    <a:solidFill>
                      <a:srgbClr val="FFFFFF"/>
                    </a:solidFill>
                  </a:tcPr>
                </a:tc>
                <a:tc>
                  <a:txBody>
                    <a:bodyPr/>
                    <a:lstStyle/>
                    <a:p>
                      <a:pPr algn="ctr">
                        <a:lnSpc>
                          <a:spcPts val="3919"/>
                        </a:lnSpc>
                        <a:defRPr/>
                      </a:pPr>
                      <a:r>
                        <a:rPr lang="en-US" sz="2799" b="1">
                          <a:solidFill>
                            <a:srgbClr val="000000"/>
                          </a:solidFill>
                          <a:latin typeface="Body Text Fit Bold"/>
                          <a:ea typeface="Body Text Fit Bold"/>
                          <a:cs typeface="Body Text Fit Bold"/>
                          <a:sym typeface="Body Text Fit Bold"/>
                        </a:rPr>
                        <a:t>2 chân</a:t>
                      </a:r>
                      <a:endParaRPr lang="en-US" sz="1100"/>
                    </a:p>
                  </a:txBody>
                  <a:tcPr marL="190500" marR="190500" marT="190500" marB="190500" anchor="ctr">
                    <a:lnL w="47625" cap="flat" cmpd="sng" algn="ctr">
                      <a:solidFill>
                        <a:srgbClr val="072E5D"/>
                      </a:solidFill>
                      <a:prstDash val="solid"/>
                      <a:round/>
                      <a:headEnd type="none" w="med" len="med"/>
                      <a:tailEnd type="none" w="med" len="med"/>
                    </a:lnL>
                    <a:lnR w="47625" cap="flat" cmpd="sng" algn="ctr">
                      <a:solidFill>
                        <a:srgbClr val="072E5D"/>
                      </a:solidFill>
                      <a:prstDash val="solid"/>
                      <a:round/>
                      <a:headEnd type="none" w="med" len="med"/>
                      <a:tailEnd type="none" w="med" len="med"/>
                    </a:lnR>
                    <a:lnT w="47625" cap="flat" cmpd="sng" algn="ctr">
                      <a:solidFill>
                        <a:srgbClr val="072E5D"/>
                      </a:solidFill>
                      <a:prstDash val="solid"/>
                      <a:round/>
                      <a:headEnd type="none" w="med" len="med"/>
                      <a:tailEnd type="none" w="med" len="med"/>
                    </a:lnT>
                    <a:lnB w="47625" cap="flat" cmpd="sng" algn="ctr">
                      <a:solidFill>
                        <a:srgbClr val="072E5D"/>
                      </a:solidFill>
                      <a:prstDash val="solid"/>
                      <a:round/>
                      <a:headEnd type="none" w="med" len="med"/>
                      <a:tailEnd type="none" w="med" len="med"/>
                    </a:lnB>
                    <a:solidFill>
                      <a:srgbClr val="FFFFFF"/>
                    </a:solidFill>
                  </a:tcPr>
                </a:tc>
              </a:tr>
              <a:tr h="1009528">
                <a:tc>
                  <a:txBody>
                    <a:bodyPr/>
                    <a:lstStyle/>
                    <a:p>
                      <a:pPr algn="just">
                        <a:lnSpc>
                          <a:spcPts val="3919"/>
                        </a:lnSpc>
                        <a:defRPr/>
                      </a:pPr>
                      <a:r>
                        <a:rPr lang="en-US" sz="2799" b="1">
                          <a:solidFill>
                            <a:srgbClr val="000000"/>
                          </a:solidFill>
                          <a:latin typeface="Body Text Fit Bold"/>
                          <a:ea typeface="Body Text Fit Bold"/>
                          <a:cs typeface="Body Text Fit Bold"/>
                          <a:sym typeface="Body Text Fit Bold"/>
                        </a:rPr>
                        <a:t>Cảm biến hồng ngoại HC-SR501</a:t>
                      </a:r>
                      <a:endParaRPr lang="en-US" sz="1100"/>
                    </a:p>
                  </a:txBody>
                  <a:tcPr marL="190500" marR="190500" marT="190500" marB="190500" anchor="ctr">
                    <a:lnL w="47625" cap="flat" cmpd="sng" algn="ctr">
                      <a:solidFill>
                        <a:srgbClr val="072E5D"/>
                      </a:solidFill>
                      <a:prstDash val="solid"/>
                      <a:round/>
                      <a:headEnd type="none" w="med" len="med"/>
                      <a:tailEnd type="none" w="med" len="med"/>
                    </a:lnL>
                    <a:lnR w="47625" cap="flat" cmpd="sng" algn="ctr">
                      <a:solidFill>
                        <a:srgbClr val="072E5D"/>
                      </a:solidFill>
                      <a:prstDash val="solid"/>
                      <a:round/>
                      <a:headEnd type="none" w="med" len="med"/>
                      <a:tailEnd type="none" w="med" len="med"/>
                    </a:lnR>
                    <a:lnT w="47625" cap="flat" cmpd="sng" algn="ctr">
                      <a:solidFill>
                        <a:srgbClr val="072E5D"/>
                      </a:solidFill>
                      <a:prstDash val="solid"/>
                      <a:round/>
                      <a:headEnd type="none" w="med" len="med"/>
                      <a:tailEnd type="none" w="med" len="med"/>
                    </a:lnT>
                    <a:lnB w="47625" cap="flat" cmpd="sng" algn="ctr">
                      <a:solidFill>
                        <a:srgbClr val="072E5D"/>
                      </a:solidFill>
                      <a:prstDash val="solid"/>
                      <a:round/>
                      <a:headEnd type="none" w="med" len="med"/>
                      <a:tailEnd type="none" w="med" len="med"/>
                    </a:lnB>
                    <a:solidFill>
                      <a:srgbClr val="FFFFFF"/>
                    </a:solidFill>
                  </a:tcPr>
                </a:tc>
                <a:tc>
                  <a:txBody>
                    <a:bodyPr/>
                    <a:lstStyle/>
                    <a:p>
                      <a:pPr algn="ctr">
                        <a:lnSpc>
                          <a:spcPts val="3919"/>
                        </a:lnSpc>
                        <a:defRPr/>
                      </a:pPr>
                      <a:r>
                        <a:rPr lang="en-US" sz="2799" b="1">
                          <a:solidFill>
                            <a:srgbClr val="000000"/>
                          </a:solidFill>
                          <a:latin typeface="Body Text Fit Bold"/>
                          <a:ea typeface="Body Text Fit Bold"/>
                          <a:cs typeface="Body Text Fit Bold"/>
                          <a:sym typeface="Body Text Fit Bold"/>
                        </a:rPr>
                        <a:t>GPIO</a:t>
                      </a:r>
                      <a:endParaRPr lang="en-US" sz="1100"/>
                    </a:p>
                  </a:txBody>
                  <a:tcPr marL="190500" marR="190500" marT="190500" marB="190500" anchor="ctr">
                    <a:lnL w="47625" cap="flat" cmpd="sng" algn="ctr">
                      <a:solidFill>
                        <a:srgbClr val="072E5D"/>
                      </a:solidFill>
                      <a:prstDash val="solid"/>
                      <a:round/>
                      <a:headEnd type="none" w="med" len="med"/>
                      <a:tailEnd type="none" w="med" len="med"/>
                    </a:lnL>
                    <a:lnR w="47625" cap="flat" cmpd="sng" algn="ctr">
                      <a:solidFill>
                        <a:srgbClr val="072E5D"/>
                      </a:solidFill>
                      <a:prstDash val="solid"/>
                      <a:round/>
                      <a:headEnd type="none" w="med" len="med"/>
                      <a:tailEnd type="none" w="med" len="med"/>
                    </a:lnR>
                    <a:lnT w="47625" cap="flat" cmpd="sng" algn="ctr">
                      <a:solidFill>
                        <a:srgbClr val="072E5D"/>
                      </a:solidFill>
                      <a:prstDash val="solid"/>
                      <a:round/>
                      <a:headEnd type="none" w="med" len="med"/>
                      <a:tailEnd type="none" w="med" len="med"/>
                    </a:lnT>
                    <a:lnB w="47625" cap="flat" cmpd="sng" algn="ctr">
                      <a:solidFill>
                        <a:srgbClr val="072E5D"/>
                      </a:solidFill>
                      <a:prstDash val="solid"/>
                      <a:round/>
                      <a:headEnd type="none" w="med" len="med"/>
                      <a:tailEnd type="none" w="med" len="med"/>
                    </a:lnB>
                    <a:solidFill>
                      <a:srgbClr val="FFFFFF"/>
                    </a:solidFill>
                  </a:tcPr>
                </a:tc>
                <a:tc>
                  <a:txBody>
                    <a:bodyPr/>
                    <a:lstStyle/>
                    <a:p>
                      <a:pPr algn="ctr">
                        <a:lnSpc>
                          <a:spcPts val="3919"/>
                        </a:lnSpc>
                        <a:defRPr/>
                      </a:pPr>
                      <a:r>
                        <a:rPr lang="en-US" sz="2799" b="1">
                          <a:solidFill>
                            <a:srgbClr val="000000"/>
                          </a:solidFill>
                          <a:latin typeface="Body Text Fit Bold"/>
                          <a:ea typeface="Body Text Fit Bold"/>
                          <a:cs typeface="Body Text Fit Bold"/>
                          <a:sym typeface="Body Text Fit Bold"/>
                        </a:rPr>
                        <a:t>1 chân</a:t>
                      </a:r>
                      <a:endParaRPr lang="en-US" sz="1100"/>
                    </a:p>
                  </a:txBody>
                  <a:tcPr marL="190500" marR="190500" marT="190500" marB="190500" anchor="ctr">
                    <a:lnL w="47625" cap="flat" cmpd="sng" algn="ctr">
                      <a:solidFill>
                        <a:srgbClr val="072E5D"/>
                      </a:solidFill>
                      <a:prstDash val="solid"/>
                      <a:round/>
                      <a:headEnd type="none" w="med" len="med"/>
                      <a:tailEnd type="none" w="med" len="med"/>
                    </a:lnL>
                    <a:lnR w="47625" cap="flat" cmpd="sng" algn="ctr">
                      <a:solidFill>
                        <a:srgbClr val="072E5D"/>
                      </a:solidFill>
                      <a:prstDash val="solid"/>
                      <a:round/>
                      <a:headEnd type="none" w="med" len="med"/>
                      <a:tailEnd type="none" w="med" len="med"/>
                    </a:lnR>
                    <a:lnT w="47625" cap="flat" cmpd="sng" algn="ctr">
                      <a:solidFill>
                        <a:srgbClr val="072E5D"/>
                      </a:solidFill>
                      <a:prstDash val="solid"/>
                      <a:round/>
                      <a:headEnd type="none" w="med" len="med"/>
                      <a:tailEnd type="none" w="med" len="med"/>
                    </a:lnT>
                    <a:lnB w="47625" cap="flat" cmpd="sng" algn="ctr">
                      <a:solidFill>
                        <a:srgbClr val="072E5D"/>
                      </a:solidFill>
                      <a:prstDash val="solid"/>
                      <a:round/>
                      <a:headEnd type="none" w="med" len="med"/>
                      <a:tailEnd type="none" w="med" len="med"/>
                    </a:lnB>
                    <a:solidFill>
                      <a:srgbClr val="FFFFFF"/>
                    </a:solidFill>
                  </a:tcPr>
                </a:tc>
              </a:tr>
              <a:tr h="1047986">
                <a:tc>
                  <a:txBody>
                    <a:bodyPr/>
                    <a:lstStyle/>
                    <a:p>
                      <a:pPr algn="just">
                        <a:lnSpc>
                          <a:spcPts val="3919"/>
                        </a:lnSpc>
                        <a:defRPr/>
                      </a:pPr>
                      <a:r>
                        <a:rPr lang="en-US" sz="2799" b="1">
                          <a:solidFill>
                            <a:srgbClr val="000000"/>
                          </a:solidFill>
                          <a:latin typeface="Body Text Fit Bold"/>
                          <a:ea typeface="Body Text Fit Bold"/>
                          <a:cs typeface="Body Text Fit Bold"/>
                          <a:sym typeface="Body Text Fit Bold"/>
                        </a:rPr>
                        <a:t>Loa chip 5V</a:t>
                      </a:r>
                      <a:endParaRPr lang="en-US" sz="1100"/>
                    </a:p>
                  </a:txBody>
                  <a:tcPr marL="190500" marR="190500" marT="190500" marB="190500" anchor="ctr">
                    <a:lnL w="47625" cap="flat" cmpd="sng" algn="ctr">
                      <a:solidFill>
                        <a:srgbClr val="072E5D"/>
                      </a:solidFill>
                      <a:prstDash val="solid"/>
                      <a:round/>
                      <a:headEnd type="none" w="med" len="med"/>
                      <a:tailEnd type="none" w="med" len="med"/>
                    </a:lnL>
                    <a:lnR w="47625" cap="flat" cmpd="sng" algn="ctr">
                      <a:solidFill>
                        <a:srgbClr val="072E5D"/>
                      </a:solidFill>
                      <a:prstDash val="solid"/>
                      <a:round/>
                      <a:headEnd type="none" w="med" len="med"/>
                      <a:tailEnd type="none" w="med" len="med"/>
                    </a:lnR>
                    <a:lnT w="47625" cap="flat" cmpd="sng" algn="ctr">
                      <a:solidFill>
                        <a:srgbClr val="072E5D"/>
                      </a:solidFill>
                      <a:prstDash val="solid"/>
                      <a:round/>
                      <a:headEnd type="none" w="med" len="med"/>
                      <a:tailEnd type="none" w="med" len="med"/>
                    </a:lnT>
                    <a:lnB w="47625" cap="flat" cmpd="sng" algn="ctr">
                      <a:solidFill>
                        <a:srgbClr val="072E5D"/>
                      </a:solidFill>
                      <a:prstDash val="solid"/>
                      <a:round/>
                      <a:headEnd type="none" w="med" len="med"/>
                      <a:tailEnd type="none" w="med" len="med"/>
                    </a:lnB>
                    <a:solidFill>
                      <a:srgbClr val="FFFFFF"/>
                    </a:solidFill>
                  </a:tcPr>
                </a:tc>
                <a:tc>
                  <a:txBody>
                    <a:bodyPr/>
                    <a:lstStyle/>
                    <a:p>
                      <a:pPr algn="ctr">
                        <a:lnSpc>
                          <a:spcPts val="3919"/>
                        </a:lnSpc>
                        <a:defRPr/>
                      </a:pPr>
                      <a:r>
                        <a:rPr lang="en-US" sz="2799" b="1">
                          <a:solidFill>
                            <a:srgbClr val="000000"/>
                          </a:solidFill>
                          <a:latin typeface="Body Text Fit Bold"/>
                          <a:ea typeface="Body Text Fit Bold"/>
                          <a:cs typeface="Body Text Fit Bold"/>
                          <a:sym typeface="Body Text Fit Bold"/>
                        </a:rPr>
                        <a:t>GPIO/PWM</a:t>
                      </a:r>
                      <a:endParaRPr lang="en-US" sz="1100"/>
                    </a:p>
                  </a:txBody>
                  <a:tcPr marL="190500" marR="190500" marT="190500" marB="190500" anchor="ctr">
                    <a:lnL w="47625" cap="flat" cmpd="sng" algn="ctr">
                      <a:solidFill>
                        <a:srgbClr val="072E5D"/>
                      </a:solidFill>
                      <a:prstDash val="solid"/>
                      <a:round/>
                      <a:headEnd type="none" w="med" len="med"/>
                      <a:tailEnd type="none" w="med" len="med"/>
                    </a:lnL>
                    <a:lnR w="47625" cap="flat" cmpd="sng" algn="ctr">
                      <a:solidFill>
                        <a:srgbClr val="072E5D"/>
                      </a:solidFill>
                      <a:prstDash val="solid"/>
                      <a:round/>
                      <a:headEnd type="none" w="med" len="med"/>
                      <a:tailEnd type="none" w="med" len="med"/>
                    </a:lnR>
                    <a:lnT w="47625" cap="flat" cmpd="sng" algn="ctr">
                      <a:solidFill>
                        <a:srgbClr val="072E5D"/>
                      </a:solidFill>
                      <a:prstDash val="solid"/>
                      <a:round/>
                      <a:headEnd type="none" w="med" len="med"/>
                      <a:tailEnd type="none" w="med" len="med"/>
                    </a:lnT>
                    <a:lnB w="47625" cap="flat" cmpd="sng" algn="ctr">
                      <a:solidFill>
                        <a:srgbClr val="072E5D"/>
                      </a:solidFill>
                      <a:prstDash val="solid"/>
                      <a:round/>
                      <a:headEnd type="none" w="med" len="med"/>
                      <a:tailEnd type="none" w="med" len="med"/>
                    </a:lnB>
                    <a:solidFill>
                      <a:srgbClr val="FFFFFF"/>
                    </a:solidFill>
                  </a:tcPr>
                </a:tc>
                <a:tc>
                  <a:txBody>
                    <a:bodyPr/>
                    <a:lstStyle/>
                    <a:p>
                      <a:pPr algn="ctr">
                        <a:lnSpc>
                          <a:spcPts val="4200"/>
                        </a:lnSpc>
                        <a:defRPr/>
                      </a:pPr>
                      <a:r>
                        <a:rPr lang="en-US" sz="3000" b="1">
                          <a:solidFill>
                            <a:srgbClr val="000000"/>
                          </a:solidFill>
                          <a:latin typeface="Body Text Fit Bold"/>
                          <a:ea typeface="Body Text Fit Bold"/>
                          <a:cs typeface="Body Text Fit Bold"/>
                          <a:sym typeface="Body Text Fit Bold"/>
                        </a:rPr>
                        <a:t>1 chân</a:t>
                      </a:r>
                      <a:endParaRPr lang="en-US" sz="1100"/>
                    </a:p>
                  </a:txBody>
                  <a:tcPr marL="190500" marR="190500" marT="190500" marB="190500" anchor="ctr">
                    <a:lnL w="47625" cap="flat" cmpd="sng" algn="ctr">
                      <a:solidFill>
                        <a:srgbClr val="072E5D"/>
                      </a:solidFill>
                      <a:prstDash val="solid"/>
                      <a:round/>
                      <a:headEnd type="none" w="med" len="med"/>
                      <a:tailEnd type="none" w="med" len="med"/>
                    </a:lnL>
                    <a:lnR w="47625" cap="flat" cmpd="sng" algn="ctr">
                      <a:solidFill>
                        <a:srgbClr val="072E5D"/>
                      </a:solidFill>
                      <a:prstDash val="solid"/>
                      <a:round/>
                      <a:headEnd type="none" w="med" len="med"/>
                      <a:tailEnd type="none" w="med" len="med"/>
                    </a:lnR>
                    <a:lnT w="47625" cap="flat" cmpd="sng" algn="ctr">
                      <a:solidFill>
                        <a:srgbClr val="072E5D"/>
                      </a:solidFill>
                      <a:prstDash val="solid"/>
                      <a:round/>
                      <a:headEnd type="none" w="med" len="med"/>
                      <a:tailEnd type="none" w="med" len="med"/>
                    </a:lnT>
                    <a:lnB w="47625" cap="flat" cmpd="sng" algn="ctr">
                      <a:solidFill>
                        <a:srgbClr val="072E5D"/>
                      </a:solidFill>
                      <a:prstDash val="solid"/>
                      <a:round/>
                      <a:headEnd type="none" w="med" len="med"/>
                      <a:tailEnd type="none" w="med" len="med"/>
                    </a:lnB>
                    <a:solidFill>
                      <a:srgbClr val="FFFFFF"/>
                    </a:solidFill>
                  </a:tcPr>
                </a:tc>
              </a:tr>
            </a:tbl>
          </a:graphicData>
        </a:graphic>
      </p:graphicFrame>
      <p:sp>
        <p:nvSpPr>
          <p:cNvPr id="10" name="Freeform 10"/>
          <p:cNvSpPr/>
          <p:nvPr/>
        </p:nvSpPr>
        <p:spPr>
          <a:xfrm>
            <a:off x="610487" y="3354437"/>
            <a:ext cx="328416" cy="331315"/>
          </a:xfrm>
          <a:custGeom>
            <a:avLst/>
            <a:gdLst/>
            <a:ahLst/>
            <a:cxnLst/>
            <a:rect l="l" t="t" r="r" b="b"/>
            <a:pathLst>
              <a:path w="328416" h="331315">
                <a:moveTo>
                  <a:pt x="0" y="0"/>
                </a:moveTo>
                <a:lnTo>
                  <a:pt x="328416" y="0"/>
                </a:lnTo>
                <a:lnTo>
                  <a:pt x="328416" y="331314"/>
                </a:lnTo>
                <a:lnTo>
                  <a:pt x="0" y="331314"/>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11" name="Freeform 11"/>
          <p:cNvSpPr/>
          <p:nvPr/>
        </p:nvSpPr>
        <p:spPr>
          <a:xfrm>
            <a:off x="610487" y="9313888"/>
            <a:ext cx="745161" cy="372581"/>
          </a:xfrm>
          <a:custGeom>
            <a:avLst/>
            <a:gdLst/>
            <a:ahLst/>
            <a:cxnLst/>
            <a:rect l="l" t="t" r="r" b="b"/>
            <a:pathLst>
              <a:path w="745161" h="372581">
                <a:moveTo>
                  <a:pt x="0" y="0"/>
                </a:moveTo>
                <a:lnTo>
                  <a:pt x="745162" y="0"/>
                </a:lnTo>
                <a:lnTo>
                  <a:pt x="745162" y="372580"/>
                </a:lnTo>
                <a:lnTo>
                  <a:pt x="0" y="372580"/>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sp>
      <p:sp>
        <p:nvSpPr>
          <p:cNvPr id="12" name="TextBox 12"/>
          <p:cNvSpPr txBox="1"/>
          <p:nvPr/>
        </p:nvSpPr>
        <p:spPr>
          <a:xfrm>
            <a:off x="1028700" y="1302506"/>
            <a:ext cx="8696210" cy="854075"/>
          </a:xfrm>
          <a:prstGeom prst="rect">
            <a:avLst/>
          </a:prstGeom>
        </p:spPr>
        <p:txBody>
          <a:bodyPr lIns="0" tIns="0" rIns="0" bIns="0" rtlCol="0" anchor="t">
            <a:spAutoFit/>
          </a:bodyPr>
          <a:lstStyle/>
          <a:p>
            <a:pPr algn="l">
              <a:lnSpc>
                <a:spcPts val="7000"/>
              </a:lnSpc>
              <a:spcBef>
                <a:spcPct val="0"/>
              </a:spcBef>
            </a:pPr>
            <a:r>
              <a:rPr lang="en-US" sz="5000" b="1" spc="-100">
                <a:solidFill>
                  <a:srgbClr val="000000"/>
                </a:solidFill>
                <a:latin typeface="Fahkwang Bold"/>
                <a:ea typeface="Fahkwang Bold"/>
                <a:cs typeface="Fahkwang Bold"/>
                <a:sym typeface="Fahkwang Bold"/>
              </a:rPr>
              <a:t>System Specification</a:t>
            </a:r>
          </a:p>
        </p:txBody>
      </p:sp>
      <p:sp>
        <p:nvSpPr>
          <p:cNvPr id="13" name="TextBox 13"/>
          <p:cNvSpPr txBox="1"/>
          <p:nvPr/>
        </p:nvSpPr>
        <p:spPr>
          <a:xfrm>
            <a:off x="1028700" y="146560"/>
            <a:ext cx="11491999" cy="1184275"/>
          </a:xfrm>
          <a:prstGeom prst="rect">
            <a:avLst/>
          </a:prstGeom>
        </p:spPr>
        <p:txBody>
          <a:bodyPr lIns="0" tIns="0" rIns="0" bIns="0" rtlCol="0" anchor="t">
            <a:spAutoFit/>
          </a:bodyPr>
          <a:lstStyle/>
          <a:p>
            <a:pPr algn="l">
              <a:lnSpc>
                <a:spcPts val="9799"/>
              </a:lnSpc>
              <a:spcBef>
                <a:spcPct val="0"/>
              </a:spcBef>
            </a:pPr>
            <a:r>
              <a:rPr lang="en-US" sz="6999" b="1" spc="-139">
                <a:solidFill>
                  <a:srgbClr val="072E5D"/>
                </a:solidFill>
                <a:latin typeface="Fahkwang Bold"/>
                <a:ea typeface="Fahkwang Bold"/>
                <a:cs typeface="Fahkwang Bold"/>
                <a:sym typeface="Fahkwang Bold"/>
              </a:rPr>
              <a:t>Đặc tả hệ thống</a:t>
            </a:r>
          </a:p>
        </p:txBody>
      </p:sp>
      <p:sp>
        <p:nvSpPr>
          <p:cNvPr id="14" name="TextBox 14"/>
          <p:cNvSpPr txBox="1"/>
          <p:nvPr/>
        </p:nvSpPr>
        <p:spPr>
          <a:xfrm>
            <a:off x="1028700" y="2554157"/>
            <a:ext cx="10177964" cy="577179"/>
          </a:xfrm>
          <a:prstGeom prst="rect">
            <a:avLst/>
          </a:prstGeom>
        </p:spPr>
        <p:txBody>
          <a:bodyPr lIns="0" tIns="0" rIns="0" bIns="0" rtlCol="0" anchor="t">
            <a:spAutoFit/>
          </a:bodyPr>
          <a:lstStyle/>
          <a:p>
            <a:pPr algn="just">
              <a:lnSpc>
                <a:spcPts val="4562"/>
              </a:lnSpc>
            </a:pPr>
            <a:r>
              <a:rPr lang="en-US" sz="3802" b="1" spc="-76">
                <a:solidFill>
                  <a:srgbClr val="000000"/>
                </a:solidFill>
                <a:latin typeface="Body Text Fit Bold"/>
                <a:ea typeface="Body Text Fit Bold"/>
                <a:cs typeface="Body Text Fit Bold"/>
                <a:sym typeface="Body Text Fit Bold"/>
              </a:rPr>
              <a:t>Đặc tả thiết kế (Design Specification)</a:t>
            </a:r>
          </a:p>
        </p:txBody>
      </p:sp>
      <p:sp>
        <p:nvSpPr>
          <p:cNvPr id="15" name="TextBox 15"/>
          <p:cNvSpPr txBox="1"/>
          <p:nvPr/>
        </p:nvSpPr>
        <p:spPr>
          <a:xfrm>
            <a:off x="1028700" y="3354437"/>
            <a:ext cx="9352320" cy="485775"/>
          </a:xfrm>
          <a:prstGeom prst="rect">
            <a:avLst/>
          </a:prstGeom>
        </p:spPr>
        <p:txBody>
          <a:bodyPr lIns="0" tIns="0" rIns="0" bIns="0" rtlCol="0" anchor="t">
            <a:spAutoFit/>
          </a:bodyPr>
          <a:lstStyle/>
          <a:p>
            <a:pPr algn="just">
              <a:lnSpc>
                <a:spcPts val="3840"/>
              </a:lnSpc>
            </a:pPr>
            <a:r>
              <a:rPr lang="en-US" sz="3200" b="1" spc="-64">
                <a:solidFill>
                  <a:srgbClr val="072E5D"/>
                </a:solidFill>
                <a:latin typeface="Body Text Fit Bold"/>
                <a:ea typeface="Body Text Fit Bold"/>
                <a:cs typeface="Body Text Fit Bold"/>
                <a:sym typeface="Body Text Fit Bold"/>
              </a:rPr>
              <a:t>Lựa chọn vi điều khiển</a:t>
            </a:r>
          </a:p>
        </p:txBody>
      </p:sp>
      <p:sp>
        <p:nvSpPr>
          <p:cNvPr id="16" name="TextBox 16"/>
          <p:cNvSpPr txBox="1"/>
          <p:nvPr/>
        </p:nvSpPr>
        <p:spPr>
          <a:xfrm>
            <a:off x="1641399" y="9313888"/>
            <a:ext cx="13303038" cy="485775"/>
          </a:xfrm>
          <a:prstGeom prst="rect">
            <a:avLst/>
          </a:prstGeom>
        </p:spPr>
        <p:txBody>
          <a:bodyPr lIns="0" tIns="0" rIns="0" bIns="0" rtlCol="0" anchor="t">
            <a:spAutoFit/>
          </a:bodyPr>
          <a:lstStyle/>
          <a:p>
            <a:pPr algn="just">
              <a:lnSpc>
                <a:spcPts val="3840"/>
              </a:lnSpc>
            </a:pPr>
            <a:r>
              <a:rPr lang="en-US" sz="3200" b="1" spc="-64">
                <a:solidFill>
                  <a:srgbClr val="000000"/>
                </a:solidFill>
                <a:latin typeface="Body Text Fit Bold"/>
                <a:ea typeface="Body Text Fit Bold"/>
                <a:cs typeface="Body Text Fit Bold"/>
                <a:sym typeface="Body Text Fit Bold"/>
              </a:rPr>
              <a:t>Vi điều khiển STM32F103C8T6</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2156581"/>
            <a:ext cx="327660" cy="8763380"/>
            <a:chOff x="0" y="0"/>
            <a:chExt cx="86297" cy="2308051"/>
          </a:xfrm>
        </p:grpSpPr>
        <p:sp>
          <p:nvSpPr>
            <p:cNvPr id="3" name="Freeform 3"/>
            <p:cNvSpPr/>
            <p:nvPr/>
          </p:nvSpPr>
          <p:spPr>
            <a:xfrm>
              <a:off x="0" y="0"/>
              <a:ext cx="86297" cy="2308051"/>
            </a:xfrm>
            <a:custGeom>
              <a:avLst/>
              <a:gdLst/>
              <a:ahLst/>
              <a:cxnLst/>
              <a:rect l="l" t="t" r="r" b="b"/>
              <a:pathLst>
                <a:path w="86297" h="2308051">
                  <a:moveTo>
                    <a:pt x="43149" y="0"/>
                  </a:moveTo>
                  <a:lnTo>
                    <a:pt x="43149" y="0"/>
                  </a:lnTo>
                  <a:cubicBezTo>
                    <a:pt x="66979" y="0"/>
                    <a:pt x="86297" y="19318"/>
                    <a:pt x="86297" y="43149"/>
                  </a:cubicBezTo>
                  <a:lnTo>
                    <a:pt x="86297" y="2264902"/>
                  </a:lnTo>
                  <a:cubicBezTo>
                    <a:pt x="86297" y="2276346"/>
                    <a:pt x="81751" y="2287321"/>
                    <a:pt x="73659" y="2295413"/>
                  </a:cubicBezTo>
                  <a:cubicBezTo>
                    <a:pt x="65567" y="2303505"/>
                    <a:pt x="54592" y="2308051"/>
                    <a:pt x="43149" y="2308051"/>
                  </a:cubicBezTo>
                  <a:lnTo>
                    <a:pt x="43149" y="2308051"/>
                  </a:lnTo>
                  <a:cubicBezTo>
                    <a:pt x="31705" y="2308051"/>
                    <a:pt x="20730" y="2303505"/>
                    <a:pt x="12638" y="2295413"/>
                  </a:cubicBezTo>
                  <a:cubicBezTo>
                    <a:pt x="4546" y="2287321"/>
                    <a:pt x="0" y="2276346"/>
                    <a:pt x="0" y="2264902"/>
                  </a:cubicBezTo>
                  <a:lnTo>
                    <a:pt x="0" y="43149"/>
                  </a:lnTo>
                  <a:cubicBezTo>
                    <a:pt x="0" y="31705"/>
                    <a:pt x="4546" y="20730"/>
                    <a:pt x="12638" y="12638"/>
                  </a:cubicBezTo>
                  <a:cubicBezTo>
                    <a:pt x="20730" y="4546"/>
                    <a:pt x="31705" y="0"/>
                    <a:pt x="43149" y="0"/>
                  </a:cubicBezTo>
                  <a:close/>
                </a:path>
              </a:pathLst>
            </a:custGeom>
            <a:gradFill rotWithShape="1">
              <a:gsLst>
                <a:gs pos="0">
                  <a:srgbClr val="000437">
                    <a:alpha val="100000"/>
                  </a:srgbClr>
                </a:gs>
                <a:gs pos="100000">
                  <a:srgbClr val="00466D">
                    <a:alpha val="100000"/>
                  </a:srgbClr>
                </a:gs>
              </a:gsLst>
              <a:lin ang="5400000"/>
            </a:gradFill>
          </p:spPr>
        </p:sp>
        <p:sp>
          <p:nvSpPr>
            <p:cNvPr id="4" name="TextBox 4"/>
            <p:cNvSpPr txBox="1"/>
            <p:nvPr/>
          </p:nvSpPr>
          <p:spPr>
            <a:xfrm>
              <a:off x="0" y="-57150"/>
              <a:ext cx="86297" cy="2365201"/>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0" y="-632960"/>
            <a:ext cx="327660" cy="2520916"/>
            <a:chOff x="0" y="0"/>
            <a:chExt cx="86297" cy="663945"/>
          </a:xfrm>
        </p:grpSpPr>
        <p:sp>
          <p:nvSpPr>
            <p:cNvPr id="6" name="Freeform 6"/>
            <p:cNvSpPr/>
            <p:nvPr/>
          </p:nvSpPr>
          <p:spPr>
            <a:xfrm>
              <a:off x="0" y="0"/>
              <a:ext cx="86297" cy="663945"/>
            </a:xfrm>
            <a:custGeom>
              <a:avLst/>
              <a:gdLst/>
              <a:ahLst/>
              <a:cxnLst/>
              <a:rect l="l" t="t" r="r" b="b"/>
              <a:pathLst>
                <a:path w="86297" h="663945">
                  <a:moveTo>
                    <a:pt x="43149" y="0"/>
                  </a:moveTo>
                  <a:lnTo>
                    <a:pt x="43149" y="0"/>
                  </a:lnTo>
                  <a:cubicBezTo>
                    <a:pt x="66979" y="0"/>
                    <a:pt x="86297" y="19318"/>
                    <a:pt x="86297" y="43149"/>
                  </a:cubicBezTo>
                  <a:lnTo>
                    <a:pt x="86297" y="620796"/>
                  </a:lnTo>
                  <a:cubicBezTo>
                    <a:pt x="86297" y="644627"/>
                    <a:pt x="66979" y="663945"/>
                    <a:pt x="43149" y="663945"/>
                  </a:cubicBezTo>
                  <a:lnTo>
                    <a:pt x="43149" y="663945"/>
                  </a:lnTo>
                  <a:cubicBezTo>
                    <a:pt x="31705" y="663945"/>
                    <a:pt x="20730" y="659399"/>
                    <a:pt x="12638" y="651307"/>
                  </a:cubicBezTo>
                  <a:cubicBezTo>
                    <a:pt x="4546" y="643215"/>
                    <a:pt x="0" y="632240"/>
                    <a:pt x="0" y="620796"/>
                  </a:cubicBezTo>
                  <a:lnTo>
                    <a:pt x="0" y="43149"/>
                  </a:lnTo>
                  <a:cubicBezTo>
                    <a:pt x="0" y="31705"/>
                    <a:pt x="4546" y="20730"/>
                    <a:pt x="12638" y="12638"/>
                  </a:cubicBezTo>
                  <a:cubicBezTo>
                    <a:pt x="20730" y="4546"/>
                    <a:pt x="31705" y="0"/>
                    <a:pt x="43149" y="0"/>
                  </a:cubicBezTo>
                  <a:close/>
                </a:path>
              </a:pathLst>
            </a:custGeom>
            <a:gradFill rotWithShape="1">
              <a:gsLst>
                <a:gs pos="0">
                  <a:srgbClr val="74EEFA">
                    <a:alpha val="100000"/>
                  </a:srgbClr>
                </a:gs>
                <a:gs pos="100000">
                  <a:srgbClr val="2484B5">
                    <a:alpha val="100000"/>
                  </a:srgbClr>
                </a:gs>
              </a:gsLst>
              <a:lin ang="5400000"/>
            </a:gradFill>
          </p:spPr>
        </p:sp>
        <p:sp>
          <p:nvSpPr>
            <p:cNvPr id="7" name="TextBox 7"/>
            <p:cNvSpPr txBox="1"/>
            <p:nvPr/>
          </p:nvSpPr>
          <p:spPr>
            <a:xfrm>
              <a:off x="0" y="-57150"/>
              <a:ext cx="86297" cy="721095"/>
            </a:xfrm>
            <a:prstGeom prst="rect">
              <a:avLst/>
            </a:prstGeom>
          </p:spPr>
          <p:txBody>
            <a:bodyPr lIns="50800" tIns="50800" rIns="50800" bIns="50800" rtlCol="0" anchor="ctr"/>
            <a:lstStyle/>
            <a:p>
              <a:pPr algn="ctr">
                <a:lnSpc>
                  <a:spcPts val="2659"/>
                </a:lnSpc>
              </a:pPr>
              <a:endParaRPr/>
            </a:p>
          </p:txBody>
        </p:sp>
      </p:grpSp>
      <p:sp>
        <p:nvSpPr>
          <p:cNvPr id="8" name="TextBox 8"/>
          <p:cNvSpPr txBox="1"/>
          <p:nvPr/>
        </p:nvSpPr>
        <p:spPr>
          <a:xfrm>
            <a:off x="1028700" y="1302506"/>
            <a:ext cx="8696210" cy="854075"/>
          </a:xfrm>
          <a:prstGeom prst="rect">
            <a:avLst/>
          </a:prstGeom>
        </p:spPr>
        <p:txBody>
          <a:bodyPr lIns="0" tIns="0" rIns="0" bIns="0" rtlCol="0" anchor="t">
            <a:spAutoFit/>
          </a:bodyPr>
          <a:lstStyle/>
          <a:p>
            <a:pPr algn="l">
              <a:lnSpc>
                <a:spcPts val="7000"/>
              </a:lnSpc>
              <a:spcBef>
                <a:spcPct val="0"/>
              </a:spcBef>
            </a:pPr>
            <a:r>
              <a:rPr lang="en-US" sz="5000" b="1" spc="-100">
                <a:solidFill>
                  <a:srgbClr val="000000"/>
                </a:solidFill>
                <a:latin typeface="Fahkwang Bold"/>
                <a:ea typeface="Fahkwang Bold"/>
                <a:cs typeface="Fahkwang Bold"/>
                <a:sym typeface="Fahkwang Bold"/>
              </a:rPr>
              <a:t>System Specification</a:t>
            </a:r>
          </a:p>
        </p:txBody>
      </p:sp>
      <p:sp>
        <p:nvSpPr>
          <p:cNvPr id="9" name="TextBox 9"/>
          <p:cNvSpPr txBox="1"/>
          <p:nvPr/>
        </p:nvSpPr>
        <p:spPr>
          <a:xfrm>
            <a:off x="1028700" y="146560"/>
            <a:ext cx="11491999" cy="1184275"/>
          </a:xfrm>
          <a:prstGeom prst="rect">
            <a:avLst/>
          </a:prstGeom>
        </p:spPr>
        <p:txBody>
          <a:bodyPr lIns="0" tIns="0" rIns="0" bIns="0" rtlCol="0" anchor="t">
            <a:spAutoFit/>
          </a:bodyPr>
          <a:lstStyle/>
          <a:p>
            <a:pPr algn="l">
              <a:lnSpc>
                <a:spcPts val="9799"/>
              </a:lnSpc>
              <a:spcBef>
                <a:spcPct val="0"/>
              </a:spcBef>
            </a:pPr>
            <a:r>
              <a:rPr lang="en-US" sz="6999" b="1" spc="-139">
                <a:solidFill>
                  <a:srgbClr val="072E5D"/>
                </a:solidFill>
                <a:latin typeface="Fahkwang Bold"/>
                <a:ea typeface="Fahkwang Bold"/>
                <a:cs typeface="Fahkwang Bold"/>
                <a:sym typeface="Fahkwang Bold"/>
              </a:rPr>
              <a:t>Đặc tả hệ thống</a:t>
            </a:r>
          </a:p>
        </p:txBody>
      </p:sp>
      <p:sp>
        <p:nvSpPr>
          <p:cNvPr id="10" name="AutoShape 10"/>
          <p:cNvSpPr/>
          <p:nvPr/>
        </p:nvSpPr>
        <p:spPr>
          <a:xfrm>
            <a:off x="610487" y="2842746"/>
            <a:ext cx="249274" cy="0"/>
          </a:xfrm>
          <a:prstGeom prst="line">
            <a:avLst/>
          </a:prstGeom>
          <a:ln w="95250" cap="rnd">
            <a:gradFill>
              <a:gsLst>
                <a:gs pos="0">
                  <a:srgbClr val="000437">
                    <a:alpha val="100000"/>
                  </a:srgbClr>
                </a:gs>
                <a:gs pos="100000">
                  <a:srgbClr val="00466D">
                    <a:alpha val="100000"/>
                  </a:srgbClr>
                </a:gs>
              </a:gsLst>
              <a:lin ang="0"/>
            </a:gradFill>
            <a:prstDash val="solid"/>
            <a:headEnd type="none" w="sm" len="sm"/>
            <a:tailEnd type="none" w="sm" len="sm"/>
          </a:ln>
        </p:spPr>
      </p:sp>
      <p:sp>
        <p:nvSpPr>
          <p:cNvPr id="11" name="TextBox 11"/>
          <p:cNvSpPr txBox="1"/>
          <p:nvPr/>
        </p:nvSpPr>
        <p:spPr>
          <a:xfrm>
            <a:off x="859761" y="4058821"/>
            <a:ext cx="11660937" cy="4581525"/>
          </a:xfrm>
          <a:prstGeom prst="rect">
            <a:avLst/>
          </a:prstGeom>
        </p:spPr>
        <p:txBody>
          <a:bodyPr lIns="0" tIns="0" rIns="0" bIns="0" rtlCol="0" anchor="t">
            <a:spAutoFit/>
          </a:bodyPr>
          <a:lstStyle/>
          <a:p>
            <a:pPr algn="just">
              <a:lnSpc>
                <a:spcPts val="3600"/>
              </a:lnSpc>
            </a:pPr>
            <a:r>
              <a:rPr lang="en-US" sz="3000" spc="-60">
                <a:solidFill>
                  <a:srgbClr val="000000"/>
                </a:solidFill>
                <a:latin typeface="Body Text Fit"/>
                <a:ea typeface="Body Text Fit"/>
                <a:cs typeface="Body Text Fit"/>
                <a:sym typeface="Body Text Fit"/>
              </a:rPr>
              <a:t>Nhóm quyết định chọn vi điều khiển STM32F103C8T6 cho hệ thống chống trộm vì:</a:t>
            </a:r>
          </a:p>
          <a:p>
            <a:pPr marL="647702" lvl="1" indent="-323851" algn="just">
              <a:lnSpc>
                <a:spcPts val="3600"/>
              </a:lnSpc>
              <a:buFont typeface="Arial"/>
              <a:buChar char="•"/>
            </a:pPr>
            <a:r>
              <a:rPr lang="en-US" sz="3000" spc="-60">
                <a:solidFill>
                  <a:srgbClr val="000000"/>
                </a:solidFill>
                <a:latin typeface="Body Text Fit"/>
                <a:ea typeface="Body Text Fit"/>
                <a:cs typeface="Body Text Fit"/>
                <a:sym typeface="Body Text Fit"/>
              </a:rPr>
              <a:t>Đáp ứng đủ số chân giao tiếp cần thiết cho hệ thống.</a:t>
            </a:r>
          </a:p>
          <a:p>
            <a:pPr marL="647702" lvl="1" indent="-323851" algn="just">
              <a:lnSpc>
                <a:spcPts val="3600"/>
              </a:lnSpc>
              <a:buFont typeface="Arial"/>
              <a:buChar char="•"/>
            </a:pPr>
            <a:r>
              <a:rPr lang="en-US" sz="3000" spc="-60">
                <a:solidFill>
                  <a:srgbClr val="000000"/>
                </a:solidFill>
                <a:latin typeface="Body Text Fit"/>
                <a:ea typeface="Body Text Fit"/>
                <a:cs typeface="Body Text Fit"/>
                <a:sym typeface="Body Text Fit"/>
              </a:rPr>
              <a:t>Khả năng xử lý mạnh mẽ và nhanh chóng.</a:t>
            </a:r>
          </a:p>
          <a:p>
            <a:pPr marL="647702" lvl="1" indent="-323851" algn="just">
              <a:lnSpc>
                <a:spcPts val="3600"/>
              </a:lnSpc>
              <a:buFont typeface="Arial"/>
              <a:buChar char="•"/>
            </a:pPr>
            <a:r>
              <a:rPr lang="en-US" sz="3000" spc="-60">
                <a:solidFill>
                  <a:srgbClr val="000000"/>
                </a:solidFill>
                <a:latin typeface="Body Text Fit"/>
                <a:ea typeface="Body Text Fit"/>
                <a:cs typeface="Body Text Fit"/>
                <a:sym typeface="Body Text Fit"/>
              </a:rPr>
              <a:t>Đầy đủ các giao thức giao tiếp.</a:t>
            </a:r>
          </a:p>
          <a:p>
            <a:pPr marL="647702" lvl="1" indent="-323851" algn="just">
              <a:lnSpc>
                <a:spcPts val="3600"/>
              </a:lnSpc>
              <a:buFont typeface="Arial"/>
              <a:buChar char="•"/>
            </a:pPr>
            <a:r>
              <a:rPr lang="en-US" sz="3000" spc="-60">
                <a:solidFill>
                  <a:srgbClr val="000000"/>
                </a:solidFill>
                <a:latin typeface="Body Text Fit"/>
                <a:ea typeface="Body Text Fit"/>
                <a:cs typeface="Body Text Fit"/>
                <a:sym typeface="Body Text Fit"/>
              </a:rPr>
              <a:t>Tính năng tiết kiệm năng lượng.</a:t>
            </a:r>
          </a:p>
          <a:p>
            <a:pPr marL="647702" lvl="1" indent="-323851" algn="just">
              <a:lnSpc>
                <a:spcPts val="3600"/>
              </a:lnSpc>
              <a:buFont typeface="Arial"/>
              <a:buChar char="•"/>
            </a:pPr>
            <a:r>
              <a:rPr lang="en-US" sz="3000" spc="-60">
                <a:solidFill>
                  <a:srgbClr val="000000"/>
                </a:solidFill>
                <a:latin typeface="Body Text Fit"/>
                <a:ea typeface="Body Text Fit"/>
                <a:cs typeface="Body Text Fit"/>
                <a:sym typeface="Body Text Fit"/>
              </a:rPr>
              <a:t>Bộ nhớ và dung lượng lưu trữ đủ cho các tác vụ.</a:t>
            </a:r>
          </a:p>
          <a:p>
            <a:pPr marL="647702" lvl="1" indent="-323851" algn="just">
              <a:lnSpc>
                <a:spcPts val="3600"/>
              </a:lnSpc>
              <a:buFont typeface="Arial"/>
              <a:buChar char="•"/>
            </a:pPr>
            <a:r>
              <a:rPr lang="en-US" sz="3000" spc="-60">
                <a:solidFill>
                  <a:srgbClr val="000000"/>
                </a:solidFill>
                <a:latin typeface="Body Text Fit"/>
                <a:ea typeface="Body Text Fit"/>
                <a:cs typeface="Body Text Fit"/>
                <a:sym typeface="Body Text Fit"/>
              </a:rPr>
              <a:t>Chi phí hợp lý và dễ dàng tìm mua.</a:t>
            </a:r>
          </a:p>
          <a:p>
            <a:pPr marL="647702" lvl="1" indent="-323851" algn="just">
              <a:lnSpc>
                <a:spcPts val="3600"/>
              </a:lnSpc>
              <a:buFont typeface="Arial"/>
              <a:buChar char="•"/>
            </a:pPr>
            <a:r>
              <a:rPr lang="en-US" sz="3000" spc="-60">
                <a:solidFill>
                  <a:srgbClr val="000000"/>
                </a:solidFill>
                <a:latin typeface="Body Text Fit"/>
                <a:ea typeface="Body Text Fit"/>
                <a:cs typeface="Body Text Fit"/>
                <a:sym typeface="Body Text Fit"/>
              </a:rPr>
              <a:t>Dễ dàng phát triển và tích hợp với các công cụ phát triển.</a:t>
            </a:r>
          </a:p>
          <a:p>
            <a:pPr algn="just">
              <a:lnSpc>
                <a:spcPts val="3600"/>
              </a:lnSpc>
            </a:pPr>
            <a:endParaRPr lang="en-US" sz="3000" spc="-60">
              <a:solidFill>
                <a:srgbClr val="000000"/>
              </a:solidFill>
              <a:latin typeface="Body Text Fit"/>
              <a:ea typeface="Body Text Fit"/>
              <a:cs typeface="Body Text Fit"/>
              <a:sym typeface="Body Text Fit"/>
            </a:endParaRPr>
          </a:p>
        </p:txBody>
      </p:sp>
      <p:sp>
        <p:nvSpPr>
          <p:cNvPr id="12" name="TextBox 12"/>
          <p:cNvSpPr txBox="1"/>
          <p:nvPr/>
        </p:nvSpPr>
        <p:spPr>
          <a:xfrm>
            <a:off x="1028700" y="2554157"/>
            <a:ext cx="10177964" cy="577179"/>
          </a:xfrm>
          <a:prstGeom prst="rect">
            <a:avLst/>
          </a:prstGeom>
        </p:spPr>
        <p:txBody>
          <a:bodyPr lIns="0" tIns="0" rIns="0" bIns="0" rtlCol="0" anchor="t">
            <a:spAutoFit/>
          </a:bodyPr>
          <a:lstStyle/>
          <a:p>
            <a:pPr algn="just">
              <a:lnSpc>
                <a:spcPts val="4562"/>
              </a:lnSpc>
            </a:pPr>
            <a:r>
              <a:rPr lang="en-US" sz="3802" b="1" spc="-76">
                <a:solidFill>
                  <a:srgbClr val="000000"/>
                </a:solidFill>
                <a:latin typeface="Body Text Fit Bold"/>
                <a:ea typeface="Body Text Fit Bold"/>
                <a:cs typeface="Body Text Fit Bold"/>
                <a:sym typeface="Body Text Fit Bold"/>
              </a:rPr>
              <a:t>Đặc tả thiết kế (Design Specification)</a:t>
            </a:r>
          </a:p>
        </p:txBody>
      </p:sp>
      <p:grpSp>
        <p:nvGrpSpPr>
          <p:cNvPr id="13" name="Group 13"/>
          <p:cNvGrpSpPr/>
          <p:nvPr/>
        </p:nvGrpSpPr>
        <p:grpSpPr>
          <a:xfrm>
            <a:off x="12788259" y="1028700"/>
            <a:ext cx="3995447" cy="3995447"/>
            <a:chOff x="0" y="0"/>
            <a:chExt cx="1863394" cy="1863394"/>
          </a:xfrm>
        </p:grpSpPr>
        <p:sp>
          <p:nvSpPr>
            <p:cNvPr id="14" name="Freeform 14"/>
            <p:cNvSpPr/>
            <p:nvPr/>
          </p:nvSpPr>
          <p:spPr>
            <a:xfrm>
              <a:off x="0" y="0"/>
              <a:ext cx="1863394" cy="1863394"/>
            </a:xfrm>
            <a:custGeom>
              <a:avLst/>
              <a:gdLst/>
              <a:ahLst/>
              <a:cxnLst/>
              <a:rect l="l" t="t" r="r" b="b"/>
              <a:pathLst>
                <a:path w="1863394" h="1863394">
                  <a:moveTo>
                    <a:pt x="131763" y="0"/>
                  </a:moveTo>
                  <a:lnTo>
                    <a:pt x="1731631" y="0"/>
                  </a:lnTo>
                  <a:cubicBezTo>
                    <a:pt x="1766577" y="0"/>
                    <a:pt x="1800091" y="13882"/>
                    <a:pt x="1824802" y="38592"/>
                  </a:cubicBezTo>
                  <a:cubicBezTo>
                    <a:pt x="1849512" y="63303"/>
                    <a:pt x="1863394" y="96817"/>
                    <a:pt x="1863394" y="131763"/>
                  </a:cubicBezTo>
                  <a:lnTo>
                    <a:pt x="1863394" y="1731631"/>
                  </a:lnTo>
                  <a:cubicBezTo>
                    <a:pt x="1863394" y="1804402"/>
                    <a:pt x="1804402" y="1863394"/>
                    <a:pt x="1731631" y="1863394"/>
                  </a:cubicBezTo>
                  <a:lnTo>
                    <a:pt x="131763" y="1863394"/>
                  </a:lnTo>
                  <a:cubicBezTo>
                    <a:pt x="58992" y="1863394"/>
                    <a:pt x="0" y="1804402"/>
                    <a:pt x="0" y="1731631"/>
                  </a:cubicBezTo>
                  <a:lnTo>
                    <a:pt x="0" y="131763"/>
                  </a:lnTo>
                  <a:cubicBezTo>
                    <a:pt x="0" y="58992"/>
                    <a:pt x="58992" y="0"/>
                    <a:pt x="131763" y="0"/>
                  </a:cubicBezTo>
                  <a:close/>
                </a:path>
              </a:pathLst>
            </a:custGeom>
            <a:solidFill>
              <a:srgbClr val="000000">
                <a:alpha val="0"/>
              </a:srgbClr>
            </a:solidFill>
            <a:ln w="95250" cap="rnd">
              <a:gradFill>
                <a:gsLst>
                  <a:gs pos="0">
                    <a:srgbClr val="000437">
                      <a:alpha val="100000"/>
                    </a:srgbClr>
                  </a:gs>
                  <a:gs pos="100000">
                    <a:srgbClr val="00466D">
                      <a:alpha val="100000"/>
                    </a:srgbClr>
                  </a:gs>
                </a:gsLst>
                <a:lin ang="5400000"/>
              </a:gradFill>
              <a:prstDash val="solid"/>
              <a:round/>
            </a:ln>
          </p:spPr>
        </p:sp>
        <p:sp>
          <p:nvSpPr>
            <p:cNvPr id="15" name="TextBox 15"/>
            <p:cNvSpPr txBox="1"/>
            <p:nvPr/>
          </p:nvSpPr>
          <p:spPr>
            <a:xfrm>
              <a:off x="0" y="-57150"/>
              <a:ext cx="1863394" cy="1920544"/>
            </a:xfrm>
            <a:prstGeom prst="rect">
              <a:avLst/>
            </a:prstGeom>
          </p:spPr>
          <p:txBody>
            <a:bodyPr lIns="41032" tIns="41032" rIns="41032" bIns="41032" rtlCol="0" anchor="ctr"/>
            <a:lstStyle/>
            <a:p>
              <a:pPr algn="ctr">
                <a:lnSpc>
                  <a:spcPts val="2659"/>
                </a:lnSpc>
              </a:pPr>
              <a:endParaRPr/>
            </a:p>
          </p:txBody>
        </p:sp>
      </p:grpSp>
      <p:grpSp>
        <p:nvGrpSpPr>
          <p:cNvPr id="16" name="Group 16"/>
          <p:cNvGrpSpPr/>
          <p:nvPr/>
        </p:nvGrpSpPr>
        <p:grpSpPr>
          <a:xfrm>
            <a:off x="12788259" y="5262853"/>
            <a:ext cx="3995447" cy="3995447"/>
            <a:chOff x="0" y="0"/>
            <a:chExt cx="1863394" cy="1863394"/>
          </a:xfrm>
        </p:grpSpPr>
        <p:sp>
          <p:nvSpPr>
            <p:cNvPr id="17" name="Freeform 17"/>
            <p:cNvSpPr/>
            <p:nvPr/>
          </p:nvSpPr>
          <p:spPr>
            <a:xfrm>
              <a:off x="0" y="0"/>
              <a:ext cx="1863394" cy="1863394"/>
            </a:xfrm>
            <a:custGeom>
              <a:avLst/>
              <a:gdLst/>
              <a:ahLst/>
              <a:cxnLst/>
              <a:rect l="l" t="t" r="r" b="b"/>
              <a:pathLst>
                <a:path w="1863394" h="1863394">
                  <a:moveTo>
                    <a:pt x="131763" y="0"/>
                  </a:moveTo>
                  <a:lnTo>
                    <a:pt x="1731631" y="0"/>
                  </a:lnTo>
                  <a:cubicBezTo>
                    <a:pt x="1766577" y="0"/>
                    <a:pt x="1800091" y="13882"/>
                    <a:pt x="1824802" y="38592"/>
                  </a:cubicBezTo>
                  <a:cubicBezTo>
                    <a:pt x="1849512" y="63303"/>
                    <a:pt x="1863394" y="96817"/>
                    <a:pt x="1863394" y="131763"/>
                  </a:cubicBezTo>
                  <a:lnTo>
                    <a:pt x="1863394" y="1731631"/>
                  </a:lnTo>
                  <a:cubicBezTo>
                    <a:pt x="1863394" y="1804402"/>
                    <a:pt x="1804402" y="1863394"/>
                    <a:pt x="1731631" y="1863394"/>
                  </a:cubicBezTo>
                  <a:lnTo>
                    <a:pt x="131763" y="1863394"/>
                  </a:lnTo>
                  <a:cubicBezTo>
                    <a:pt x="58992" y="1863394"/>
                    <a:pt x="0" y="1804402"/>
                    <a:pt x="0" y="1731631"/>
                  </a:cubicBezTo>
                  <a:lnTo>
                    <a:pt x="0" y="131763"/>
                  </a:lnTo>
                  <a:cubicBezTo>
                    <a:pt x="0" y="58992"/>
                    <a:pt x="58992" y="0"/>
                    <a:pt x="131763" y="0"/>
                  </a:cubicBezTo>
                  <a:close/>
                </a:path>
              </a:pathLst>
            </a:custGeom>
            <a:solidFill>
              <a:srgbClr val="000000">
                <a:alpha val="0"/>
              </a:srgbClr>
            </a:solidFill>
            <a:ln w="95250" cap="rnd">
              <a:gradFill>
                <a:gsLst>
                  <a:gs pos="0">
                    <a:srgbClr val="000437">
                      <a:alpha val="100000"/>
                    </a:srgbClr>
                  </a:gs>
                  <a:gs pos="100000">
                    <a:srgbClr val="00466D">
                      <a:alpha val="100000"/>
                    </a:srgbClr>
                  </a:gs>
                </a:gsLst>
                <a:lin ang="5400000"/>
              </a:gradFill>
              <a:prstDash val="solid"/>
              <a:round/>
            </a:ln>
          </p:spPr>
        </p:sp>
        <p:sp>
          <p:nvSpPr>
            <p:cNvPr id="18" name="TextBox 18"/>
            <p:cNvSpPr txBox="1"/>
            <p:nvPr/>
          </p:nvSpPr>
          <p:spPr>
            <a:xfrm>
              <a:off x="0" y="-57150"/>
              <a:ext cx="1863394" cy="1920544"/>
            </a:xfrm>
            <a:prstGeom prst="rect">
              <a:avLst/>
            </a:prstGeom>
          </p:spPr>
          <p:txBody>
            <a:bodyPr lIns="41032" tIns="41032" rIns="41032" bIns="41032" rtlCol="0" anchor="ctr"/>
            <a:lstStyle/>
            <a:p>
              <a:pPr algn="ctr">
                <a:lnSpc>
                  <a:spcPts val="2659"/>
                </a:lnSpc>
              </a:pPr>
              <a:endParaRPr/>
            </a:p>
          </p:txBody>
        </p:sp>
      </p:grpSp>
      <p:grpSp>
        <p:nvGrpSpPr>
          <p:cNvPr id="19" name="Group 19"/>
          <p:cNvGrpSpPr/>
          <p:nvPr/>
        </p:nvGrpSpPr>
        <p:grpSpPr>
          <a:xfrm>
            <a:off x="13851212" y="0"/>
            <a:ext cx="1869540" cy="10287000"/>
            <a:chOff x="0" y="0"/>
            <a:chExt cx="492389" cy="2709333"/>
          </a:xfrm>
        </p:grpSpPr>
        <p:sp>
          <p:nvSpPr>
            <p:cNvPr id="20" name="Freeform 20"/>
            <p:cNvSpPr/>
            <p:nvPr/>
          </p:nvSpPr>
          <p:spPr>
            <a:xfrm>
              <a:off x="0" y="0"/>
              <a:ext cx="492389" cy="2709333"/>
            </a:xfrm>
            <a:custGeom>
              <a:avLst/>
              <a:gdLst/>
              <a:ahLst/>
              <a:cxnLst/>
              <a:rect l="l" t="t" r="r" b="b"/>
              <a:pathLst>
                <a:path w="492389" h="2709333">
                  <a:moveTo>
                    <a:pt x="0" y="0"/>
                  </a:moveTo>
                  <a:lnTo>
                    <a:pt x="492389" y="0"/>
                  </a:lnTo>
                  <a:lnTo>
                    <a:pt x="492389" y="2709333"/>
                  </a:lnTo>
                  <a:lnTo>
                    <a:pt x="0" y="2709333"/>
                  </a:lnTo>
                  <a:close/>
                </a:path>
              </a:pathLst>
            </a:custGeom>
            <a:gradFill rotWithShape="1">
              <a:gsLst>
                <a:gs pos="0">
                  <a:srgbClr val="000437">
                    <a:alpha val="100000"/>
                  </a:srgbClr>
                </a:gs>
                <a:gs pos="100000">
                  <a:srgbClr val="00466D">
                    <a:alpha val="100000"/>
                  </a:srgbClr>
                </a:gs>
              </a:gsLst>
              <a:lin ang="5400000"/>
            </a:gradFill>
          </p:spPr>
        </p:sp>
        <p:sp>
          <p:nvSpPr>
            <p:cNvPr id="21" name="TextBox 21"/>
            <p:cNvSpPr txBox="1"/>
            <p:nvPr/>
          </p:nvSpPr>
          <p:spPr>
            <a:xfrm>
              <a:off x="0" y="-57150"/>
              <a:ext cx="492389" cy="2766483"/>
            </a:xfrm>
            <a:prstGeom prst="rect">
              <a:avLst/>
            </a:prstGeom>
          </p:spPr>
          <p:txBody>
            <a:bodyPr lIns="50800" tIns="50800" rIns="50800" bIns="50800" rtlCol="0" anchor="ctr"/>
            <a:lstStyle/>
            <a:p>
              <a:pPr algn="ctr">
                <a:lnSpc>
                  <a:spcPts val="2659"/>
                </a:lnSpc>
              </a:pPr>
              <a:endParaRPr/>
            </a:p>
          </p:txBody>
        </p:sp>
      </p:grpSp>
      <p:grpSp>
        <p:nvGrpSpPr>
          <p:cNvPr id="22" name="Group 22"/>
          <p:cNvGrpSpPr>
            <a:grpSpLocks noChangeAspect="1"/>
          </p:cNvGrpSpPr>
          <p:nvPr/>
        </p:nvGrpSpPr>
        <p:grpSpPr>
          <a:xfrm>
            <a:off x="13090394" y="1330835"/>
            <a:ext cx="3391176" cy="3391176"/>
            <a:chOff x="0" y="0"/>
            <a:chExt cx="6350000" cy="6350000"/>
          </a:xfrm>
        </p:grpSpPr>
        <p:sp>
          <p:nvSpPr>
            <p:cNvPr id="23" name="Freeform 23"/>
            <p:cNvSpPr/>
            <p:nvPr/>
          </p:nvSpPr>
          <p:spPr>
            <a:xfrm>
              <a:off x="0" y="0"/>
              <a:ext cx="6350000" cy="6350000"/>
            </a:xfrm>
            <a:custGeom>
              <a:avLst/>
              <a:gdLst/>
              <a:ahLst/>
              <a:cxnLst/>
              <a:rect l="l" t="t" r="r" b="b"/>
              <a:pathLst>
                <a:path w="6350000" h="6350000">
                  <a:moveTo>
                    <a:pt x="5715000" y="6350000"/>
                  </a:moveTo>
                  <a:lnTo>
                    <a:pt x="635000" y="6350000"/>
                  </a:lnTo>
                  <a:cubicBezTo>
                    <a:pt x="284480" y="6350000"/>
                    <a:pt x="0" y="6065520"/>
                    <a:pt x="0" y="5715000"/>
                  </a:cubicBezTo>
                  <a:lnTo>
                    <a:pt x="0" y="635000"/>
                  </a:lnTo>
                  <a:cubicBezTo>
                    <a:pt x="0" y="284480"/>
                    <a:pt x="284480" y="0"/>
                    <a:pt x="635000" y="0"/>
                  </a:cubicBezTo>
                  <a:lnTo>
                    <a:pt x="5715000" y="0"/>
                  </a:lnTo>
                  <a:cubicBezTo>
                    <a:pt x="6065520" y="0"/>
                    <a:pt x="6350000" y="284480"/>
                    <a:pt x="6350000" y="635000"/>
                  </a:cubicBezTo>
                  <a:lnTo>
                    <a:pt x="6350000" y="5715000"/>
                  </a:lnTo>
                  <a:cubicBezTo>
                    <a:pt x="6350000" y="6065520"/>
                    <a:pt x="6065520" y="6350000"/>
                    <a:pt x="5715000" y="6350000"/>
                  </a:cubicBezTo>
                  <a:close/>
                </a:path>
              </a:pathLst>
            </a:custGeom>
            <a:blipFill>
              <a:blip r:embed="rId2"/>
              <a:stretch>
                <a:fillRect l="-26384" r="-26384"/>
              </a:stretch>
            </a:blipFill>
          </p:spPr>
        </p:sp>
      </p:grpSp>
      <p:grpSp>
        <p:nvGrpSpPr>
          <p:cNvPr id="24" name="Group 24"/>
          <p:cNvGrpSpPr>
            <a:grpSpLocks noChangeAspect="1"/>
          </p:cNvGrpSpPr>
          <p:nvPr/>
        </p:nvGrpSpPr>
        <p:grpSpPr>
          <a:xfrm>
            <a:off x="13090394" y="5564989"/>
            <a:ext cx="3391176" cy="3391176"/>
            <a:chOff x="0" y="0"/>
            <a:chExt cx="6350000" cy="6350000"/>
          </a:xfrm>
        </p:grpSpPr>
        <p:sp>
          <p:nvSpPr>
            <p:cNvPr id="25" name="Freeform 25"/>
            <p:cNvSpPr/>
            <p:nvPr/>
          </p:nvSpPr>
          <p:spPr>
            <a:xfrm>
              <a:off x="0" y="0"/>
              <a:ext cx="6350000" cy="6350000"/>
            </a:xfrm>
            <a:custGeom>
              <a:avLst/>
              <a:gdLst/>
              <a:ahLst/>
              <a:cxnLst/>
              <a:rect l="l" t="t" r="r" b="b"/>
              <a:pathLst>
                <a:path w="6350000" h="6350000">
                  <a:moveTo>
                    <a:pt x="5715000" y="6350000"/>
                  </a:moveTo>
                  <a:lnTo>
                    <a:pt x="635000" y="6350000"/>
                  </a:lnTo>
                  <a:cubicBezTo>
                    <a:pt x="284480" y="6350000"/>
                    <a:pt x="0" y="6065520"/>
                    <a:pt x="0" y="5715000"/>
                  </a:cubicBezTo>
                  <a:lnTo>
                    <a:pt x="0" y="635000"/>
                  </a:lnTo>
                  <a:cubicBezTo>
                    <a:pt x="0" y="284480"/>
                    <a:pt x="284480" y="0"/>
                    <a:pt x="635000" y="0"/>
                  </a:cubicBezTo>
                  <a:lnTo>
                    <a:pt x="5715000" y="0"/>
                  </a:lnTo>
                  <a:cubicBezTo>
                    <a:pt x="6065520" y="0"/>
                    <a:pt x="6350000" y="284480"/>
                    <a:pt x="6350000" y="635000"/>
                  </a:cubicBezTo>
                  <a:lnTo>
                    <a:pt x="6350000" y="5715000"/>
                  </a:lnTo>
                  <a:cubicBezTo>
                    <a:pt x="6350000" y="6065520"/>
                    <a:pt x="6065520" y="6350000"/>
                    <a:pt x="5715000" y="6350000"/>
                  </a:cubicBezTo>
                  <a:close/>
                </a:path>
              </a:pathLst>
            </a:custGeom>
            <a:blipFill>
              <a:blip r:embed="rId3"/>
              <a:stretch>
                <a:fillRect l="-28023" r="-28023"/>
              </a:stretch>
            </a:blipFill>
          </p:spPr>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10800000">
            <a:off x="0" y="-632960"/>
            <a:ext cx="327660" cy="8763380"/>
            <a:chOff x="0" y="0"/>
            <a:chExt cx="86297" cy="2308051"/>
          </a:xfrm>
        </p:grpSpPr>
        <p:sp>
          <p:nvSpPr>
            <p:cNvPr id="3" name="Freeform 3"/>
            <p:cNvSpPr/>
            <p:nvPr/>
          </p:nvSpPr>
          <p:spPr>
            <a:xfrm>
              <a:off x="0" y="0"/>
              <a:ext cx="86297" cy="2308051"/>
            </a:xfrm>
            <a:custGeom>
              <a:avLst/>
              <a:gdLst/>
              <a:ahLst/>
              <a:cxnLst/>
              <a:rect l="l" t="t" r="r" b="b"/>
              <a:pathLst>
                <a:path w="86297" h="2308051">
                  <a:moveTo>
                    <a:pt x="43149" y="0"/>
                  </a:moveTo>
                  <a:lnTo>
                    <a:pt x="43149" y="0"/>
                  </a:lnTo>
                  <a:cubicBezTo>
                    <a:pt x="66979" y="0"/>
                    <a:pt x="86297" y="19318"/>
                    <a:pt x="86297" y="43149"/>
                  </a:cubicBezTo>
                  <a:lnTo>
                    <a:pt x="86297" y="2264902"/>
                  </a:lnTo>
                  <a:cubicBezTo>
                    <a:pt x="86297" y="2276346"/>
                    <a:pt x="81751" y="2287321"/>
                    <a:pt x="73659" y="2295413"/>
                  </a:cubicBezTo>
                  <a:cubicBezTo>
                    <a:pt x="65567" y="2303505"/>
                    <a:pt x="54592" y="2308051"/>
                    <a:pt x="43149" y="2308051"/>
                  </a:cubicBezTo>
                  <a:lnTo>
                    <a:pt x="43149" y="2308051"/>
                  </a:lnTo>
                  <a:cubicBezTo>
                    <a:pt x="31705" y="2308051"/>
                    <a:pt x="20730" y="2303505"/>
                    <a:pt x="12638" y="2295413"/>
                  </a:cubicBezTo>
                  <a:cubicBezTo>
                    <a:pt x="4546" y="2287321"/>
                    <a:pt x="0" y="2276346"/>
                    <a:pt x="0" y="2264902"/>
                  </a:cubicBezTo>
                  <a:lnTo>
                    <a:pt x="0" y="43149"/>
                  </a:lnTo>
                  <a:cubicBezTo>
                    <a:pt x="0" y="31705"/>
                    <a:pt x="4546" y="20730"/>
                    <a:pt x="12638" y="12638"/>
                  </a:cubicBezTo>
                  <a:cubicBezTo>
                    <a:pt x="20730" y="4546"/>
                    <a:pt x="31705" y="0"/>
                    <a:pt x="43149" y="0"/>
                  </a:cubicBezTo>
                  <a:close/>
                </a:path>
              </a:pathLst>
            </a:custGeom>
            <a:gradFill rotWithShape="1">
              <a:gsLst>
                <a:gs pos="0">
                  <a:srgbClr val="000437">
                    <a:alpha val="100000"/>
                  </a:srgbClr>
                </a:gs>
                <a:gs pos="100000">
                  <a:srgbClr val="00466D">
                    <a:alpha val="100000"/>
                  </a:srgbClr>
                </a:gs>
              </a:gsLst>
              <a:lin ang="5400000"/>
            </a:gradFill>
          </p:spPr>
        </p:sp>
        <p:sp>
          <p:nvSpPr>
            <p:cNvPr id="4" name="TextBox 4"/>
            <p:cNvSpPr txBox="1"/>
            <p:nvPr/>
          </p:nvSpPr>
          <p:spPr>
            <a:xfrm>
              <a:off x="0" y="-57150"/>
              <a:ext cx="86297" cy="2365201"/>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rot="-10800000">
            <a:off x="0" y="8399044"/>
            <a:ext cx="327660" cy="2520916"/>
            <a:chOff x="0" y="0"/>
            <a:chExt cx="86297" cy="663945"/>
          </a:xfrm>
        </p:grpSpPr>
        <p:sp>
          <p:nvSpPr>
            <p:cNvPr id="6" name="Freeform 6"/>
            <p:cNvSpPr/>
            <p:nvPr/>
          </p:nvSpPr>
          <p:spPr>
            <a:xfrm>
              <a:off x="0" y="0"/>
              <a:ext cx="86297" cy="663945"/>
            </a:xfrm>
            <a:custGeom>
              <a:avLst/>
              <a:gdLst/>
              <a:ahLst/>
              <a:cxnLst/>
              <a:rect l="l" t="t" r="r" b="b"/>
              <a:pathLst>
                <a:path w="86297" h="663945">
                  <a:moveTo>
                    <a:pt x="43149" y="0"/>
                  </a:moveTo>
                  <a:lnTo>
                    <a:pt x="43149" y="0"/>
                  </a:lnTo>
                  <a:cubicBezTo>
                    <a:pt x="66979" y="0"/>
                    <a:pt x="86297" y="19318"/>
                    <a:pt x="86297" y="43149"/>
                  </a:cubicBezTo>
                  <a:lnTo>
                    <a:pt x="86297" y="620796"/>
                  </a:lnTo>
                  <a:cubicBezTo>
                    <a:pt x="86297" y="644627"/>
                    <a:pt x="66979" y="663945"/>
                    <a:pt x="43149" y="663945"/>
                  </a:cubicBezTo>
                  <a:lnTo>
                    <a:pt x="43149" y="663945"/>
                  </a:lnTo>
                  <a:cubicBezTo>
                    <a:pt x="31705" y="663945"/>
                    <a:pt x="20730" y="659399"/>
                    <a:pt x="12638" y="651307"/>
                  </a:cubicBezTo>
                  <a:cubicBezTo>
                    <a:pt x="4546" y="643215"/>
                    <a:pt x="0" y="632240"/>
                    <a:pt x="0" y="620796"/>
                  </a:cubicBezTo>
                  <a:lnTo>
                    <a:pt x="0" y="43149"/>
                  </a:lnTo>
                  <a:cubicBezTo>
                    <a:pt x="0" y="31705"/>
                    <a:pt x="4546" y="20730"/>
                    <a:pt x="12638" y="12638"/>
                  </a:cubicBezTo>
                  <a:cubicBezTo>
                    <a:pt x="20730" y="4546"/>
                    <a:pt x="31705" y="0"/>
                    <a:pt x="43149" y="0"/>
                  </a:cubicBezTo>
                  <a:close/>
                </a:path>
              </a:pathLst>
            </a:custGeom>
            <a:gradFill rotWithShape="1">
              <a:gsLst>
                <a:gs pos="0">
                  <a:srgbClr val="74EEFA">
                    <a:alpha val="100000"/>
                  </a:srgbClr>
                </a:gs>
                <a:gs pos="100000">
                  <a:srgbClr val="2484B5">
                    <a:alpha val="100000"/>
                  </a:srgbClr>
                </a:gs>
              </a:gsLst>
              <a:lin ang="5400000"/>
            </a:gradFill>
          </p:spPr>
        </p:sp>
        <p:sp>
          <p:nvSpPr>
            <p:cNvPr id="7" name="TextBox 7"/>
            <p:cNvSpPr txBox="1"/>
            <p:nvPr/>
          </p:nvSpPr>
          <p:spPr>
            <a:xfrm>
              <a:off x="0" y="-57150"/>
              <a:ext cx="86297" cy="721095"/>
            </a:xfrm>
            <a:prstGeom prst="rect">
              <a:avLst/>
            </a:prstGeom>
          </p:spPr>
          <p:txBody>
            <a:bodyPr lIns="50800" tIns="50800" rIns="50800" bIns="50800" rtlCol="0" anchor="ctr"/>
            <a:lstStyle/>
            <a:p>
              <a:pPr algn="ctr">
                <a:lnSpc>
                  <a:spcPts val="2659"/>
                </a:lnSpc>
              </a:pPr>
              <a:endParaRPr/>
            </a:p>
          </p:txBody>
        </p:sp>
      </p:grpSp>
      <p:sp>
        <p:nvSpPr>
          <p:cNvPr id="8" name="Freeform 8"/>
          <p:cNvSpPr/>
          <p:nvPr/>
        </p:nvSpPr>
        <p:spPr>
          <a:xfrm>
            <a:off x="12539636" y="424504"/>
            <a:ext cx="5370947" cy="5381625"/>
          </a:xfrm>
          <a:custGeom>
            <a:avLst/>
            <a:gdLst/>
            <a:ahLst/>
            <a:cxnLst/>
            <a:rect l="l" t="t" r="r" b="b"/>
            <a:pathLst>
              <a:path w="5370947" h="5381625">
                <a:moveTo>
                  <a:pt x="0" y="0"/>
                </a:moveTo>
                <a:lnTo>
                  <a:pt x="5370947" y="0"/>
                </a:lnTo>
                <a:lnTo>
                  <a:pt x="5370947" y="5381625"/>
                </a:lnTo>
                <a:lnTo>
                  <a:pt x="0" y="5381625"/>
                </a:lnTo>
                <a:lnTo>
                  <a:pt x="0" y="0"/>
                </a:lnTo>
                <a:close/>
              </a:path>
            </a:pathLst>
          </a:custGeom>
          <a:blipFill>
            <a:blip r:embed="rId2"/>
            <a:stretch>
              <a:fillRect/>
            </a:stretch>
          </a:blipFill>
        </p:spPr>
      </p:sp>
      <p:sp>
        <p:nvSpPr>
          <p:cNvPr id="9" name="Freeform 9"/>
          <p:cNvSpPr/>
          <p:nvPr/>
        </p:nvSpPr>
        <p:spPr>
          <a:xfrm>
            <a:off x="492204" y="6310954"/>
            <a:ext cx="4280738" cy="3972973"/>
          </a:xfrm>
          <a:custGeom>
            <a:avLst/>
            <a:gdLst/>
            <a:ahLst/>
            <a:cxnLst/>
            <a:rect l="l" t="t" r="r" b="b"/>
            <a:pathLst>
              <a:path w="4280738" h="3972973">
                <a:moveTo>
                  <a:pt x="0" y="0"/>
                </a:moveTo>
                <a:lnTo>
                  <a:pt x="4280738" y="0"/>
                </a:lnTo>
                <a:lnTo>
                  <a:pt x="4280738" y="3972973"/>
                </a:lnTo>
                <a:lnTo>
                  <a:pt x="0" y="3972973"/>
                </a:lnTo>
                <a:lnTo>
                  <a:pt x="0" y="0"/>
                </a:lnTo>
                <a:close/>
              </a:path>
            </a:pathLst>
          </a:custGeom>
          <a:blipFill>
            <a:blip r:embed="rId3"/>
            <a:stretch>
              <a:fillRect/>
            </a:stretch>
          </a:blipFill>
        </p:spPr>
      </p:sp>
      <p:sp>
        <p:nvSpPr>
          <p:cNvPr id="10" name="Freeform 10"/>
          <p:cNvSpPr/>
          <p:nvPr/>
        </p:nvSpPr>
        <p:spPr>
          <a:xfrm>
            <a:off x="4772942" y="6219482"/>
            <a:ext cx="4265646" cy="4155919"/>
          </a:xfrm>
          <a:custGeom>
            <a:avLst/>
            <a:gdLst/>
            <a:ahLst/>
            <a:cxnLst/>
            <a:rect l="l" t="t" r="r" b="b"/>
            <a:pathLst>
              <a:path w="4265646" h="4155919">
                <a:moveTo>
                  <a:pt x="0" y="0"/>
                </a:moveTo>
                <a:lnTo>
                  <a:pt x="4265646" y="0"/>
                </a:lnTo>
                <a:lnTo>
                  <a:pt x="4265646" y="4155918"/>
                </a:lnTo>
                <a:lnTo>
                  <a:pt x="0" y="4155918"/>
                </a:lnTo>
                <a:lnTo>
                  <a:pt x="0" y="0"/>
                </a:lnTo>
                <a:close/>
              </a:path>
            </a:pathLst>
          </a:custGeom>
          <a:blipFill>
            <a:blip r:embed="rId4"/>
            <a:stretch>
              <a:fillRect/>
            </a:stretch>
          </a:blipFill>
        </p:spPr>
      </p:sp>
      <p:sp>
        <p:nvSpPr>
          <p:cNvPr id="11" name="TextBox 11"/>
          <p:cNvSpPr txBox="1"/>
          <p:nvPr/>
        </p:nvSpPr>
        <p:spPr>
          <a:xfrm>
            <a:off x="1028700" y="424504"/>
            <a:ext cx="14976272" cy="762000"/>
          </a:xfrm>
          <a:prstGeom prst="rect">
            <a:avLst/>
          </a:prstGeom>
        </p:spPr>
        <p:txBody>
          <a:bodyPr lIns="0" tIns="0" rIns="0" bIns="0" rtlCol="0" anchor="t">
            <a:spAutoFit/>
          </a:bodyPr>
          <a:lstStyle/>
          <a:p>
            <a:pPr algn="l">
              <a:lnSpc>
                <a:spcPts val="6000"/>
              </a:lnSpc>
            </a:pPr>
            <a:r>
              <a:rPr lang="en-US" sz="5000" b="1" spc="-100">
                <a:solidFill>
                  <a:srgbClr val="072E5D"/>
                </a:solidFill>
                <a:latin typeface="Body Text Fit Bold"/>
                <a:ea typeface="Body Text Fit Bold"/>
                <a:cs typeface="Body Text Fit Bold"/>
                <a:sym typeface="Body Text Fit Bold"/>
              </a:rPr>
              <a:t>Kit phát triển STM32F1032C8T6</a:t>
            </a:r>
          </a:p>
        </p:txBody>
      </p:sp>
      <p:sp>
        <p:nvSpPr>
          <p:cNvPr id="12" name="TextBox 12"/>
          <p:cNvSpPr txBox="1"/>
          <p:nvPr/>
        </p:nvSpPr>
        <p:spPr>
          <a:xfrm>
            <a:off x="492204" y="1681804"/>
            <a:ext cx="11660937" cy="4124325"/>
          </a:xfrm>
          <a:prstGeom prst="rect">
            <a:avLst/>
          </a:prstGeom>
        </p:spPr>
        <p:txBody>
          <a:bodyPr lIns="0" tIns="0" rIns="0" bIns="0" rtlCol="0" anchor="t">
            <a:spAutoFit/>
          </a:bodyPr>
          <a:lstStyle/>
          <a:p>
            <a:pPr marL="647702" lvl="1" indent="-323851" algn="just">
              <a:lnSpc>
                <a:spcPts val="3600"/>
              </a:lnSpc>
              <a:buFont typeface="Arial"/>
              <a:buChar char="•"/>
            </a:pPr>
            <a:r>
              <a:rPr lang="en-US" sz="3000" spc="-60">
                <a:solidFill>
                  <a:srgbClr val="000000"/>
                </a:solidFill>
                <a:latin typeface="Body Text Fit"/>
                <a:ea typeface="Body Text Fit"/>
                <a:cs typeface="Body Text Fit"/>
                <a:sym typeface="Body Text Fit"/>
              </a:rPr>
              <a:t>Là bộ điều khiển trung tâm, quản lý toàn bộ hoạt động của hệ thống.</a:t>
            </a:r>
          </a:p>
          <a:p>
            <a:pPr marL="647702" lvl="1" indent="-323851" algn="just">
              <a:lnSpc>
                <a:spcPts val="3600"/>
              </a:lnSpc>
              <a:buFont typeface="Arial"/>
              <a:buChar char="•"/>
            </a:pPr>
            <a:r>
              <a:rPr lang="en-US" sz="3000" spc="-60">
                <a:solidFill>
                  <a:srgbClr val="000000"/>
                </a:solidFill>
                <a:latin typeface="Body Text Fit"/>
                <a:ea typeface="Body Text Fit"/>
                <a:cs typeface="Body Text Fit"/>
                <a:sym typeface="Body Text Fit"/>
              </a:rPr>
              <a:t>Đọc tín hiệu từ các cảm biến (HC-SR501) để phát hiện chuyển động.</a:t>
            </a:r>
          </a:p>
          <a:p>
            <a:pPr marL="647702" lvl="1" indent="-323851" algn="just">
              <a:lnSpc>
                <a:spcPts val="3600"/>
              </a:lnSpc>
              <a:buFont typeface="Arial"/>
              <a:buChar char="•"/>
            </a:pPr>
            <a:r>
              <a:rPr lang="en-US" sz="3000" spc="-60">
                <a:solidFill>
                  <a:srgbClr val="000000"/>
                </a:solidFill>
                <a:latin typeface="Body Text Fit"/>
                <a:ea typeface="Body Text Fit"/>
                <a:cs typeface="Body Text Fit"/>
                <a:sym typeface="Body Text Fit"/>
              </a:rPr>
              <a:t>Kích hoạt loa báo động khi phát hiện xâm nhập.</a:t>
            </a:r>
          </a:p>
          <a:p>
            <a:pPr marL="647702" lvl="1" indent="-323851" algn="just">
              <a:lnSpc>
                <a:spcPts val="3600"/>
              </a:lnSpc>
              <a:buFont typeface="Arial"/>
              <a:buChar char="•"/>
            </a:pPr>
            <a:r>
              <a:rPr lang="en-US" sz="3000" spc="-60">
                <a:solidFill>
                  <a:srgbClr val="000000"/>
                </a:solidFill>
                <a:latin typeface="Body Text Fit"/>
                <a:ea typeface="Body Text Fit"/>
                <a:cs typeface="Body Text Fit"/>
                <a:sym typeface="Body Text Fit"/>
              </a:rPr>
              <a:t>Gửi tin nhắn cảnh báo qua module SIM7680 khi phát hiện có kẻ trộm.</a:t>
            </a:r>
          </a:p>
          <a:p>
            <a:pPr marL="647702" lvl="1" indent="-323851" algn="just">
              <a:lnSpc>
                <a:spcPts val="3600"/>
              </a:lnSpc>
              <a:buFont typeface="Arial"/>
              <a:buChar char="•"/>
            </a:pPr>
            <a:r>
              <a:rPr lang="en-US" sz="3000" spc="-60">
                <a:solidFill>
                  <a:srgbClr val="000000"/>
                </a:solidFill>
                <a:latin typeface="Body Text Fit"/>
                <a:ea typeface="Body Text Fit"/>
                <a:cs typeface="Body Text Fit"/>
                <a:sym typeface="Body Text Fit"/>
              </a:rPr>
              <a:t>Xử lý logic và giao tiếp giữa các linh kiện thông qua GPIO, UART, hoặc các giao thức khác.</a:t>
            </a:r>
          </a:p>
        </p:txBody>
      </p:sp>
      <p:sp>
        <p:nvSpPr>
          <p:cNvPr id="13" name="TextBox 13"/>
          <p:cNvSpPr txBox="1"/>
          <p:nvPr/>
        </p:nvSpPr>
        <p:spPr>
          <a:xfrm>
            <a:off x="9144000" y="6932698"/>
            <a:ext cx="14976272" cy="762000"/>
          </a:xfrm>
          <a:prstGeom prst="rect">
            <a:avLst/>
          </a:prstGeom>
        </p:spPr>
        <p:txBody>
          <a:bodyPr lIns="0" tIns="0" rIns="0" bIns="0" rtlCol="0" anchor="t">
            <a:spAutoFit/>
          </a:bodyPr>
          <a:lstStyle/>
          <a:p>
            <a:pPr algn="l">
              <a:lnSpc>
                <a:spcPts val="6000"/>
              </a:lnSpc>
            </a:pPr>
            <a:r>
              <a:rPr lang="en-US" sz="5000" b="1" spc="-100">
                <a:solidFill>
                  <a:srgbClr val="072E5D"/>
                </a:solidFill>
                <a:latin typeface="Body Text Fit Bold"/>
                <a:ea typeface="Body Text Fit Bold"/>
                <a:cs typeface="Body Text Fit Bold"/>
                <a:sym typeface="Body Text Fit Bold"/>
              </a:rPr>
              <a:t>Module 4G SIMCOM A7680C</a:t>
            </a:r>
          </a:p>
        </p:txBody>
      </p:sp>
      <p:sp>
        <p:nvSpPr>
          <p:cNvPr id="14" name="TextBox 14"/>
          <p:cNvSpPr txBox="1"/>
          <p:nvPr/>
        </p:nvSpPr>
        <p:spPr>
          <a:xfrm>
            <a:off x="9200513" y="8120894"/>
            <a:ext cx="8411153" cy="923925"/>
          </a:xfrm>
          <a:prstGeom prst="rect">
            <a:avLst/>
          </a:prstGeom>
        </p:spPr>
        <p:txBody>
          <a:bodyPr lIns="0" tIns="0" rIns="0" bIns="0" rtlCol="0" anchor="t">
            <a:spAutoFit/>
          </a:bodyPr>
          <a:lstStyle/>
          <a:p>
            <a:pPr algn="just">
              <a:lnSpc>
                <a:spcPts val="3600"/>
              </a:lnSpc>
            </a:pPr>
            <a:r>
              <a:rPr lang="en-US" sz="3000" spc="-60">
                <a:solidFill>
                  <a:srgbClr val="000000"/>
                </a:solidFill>
                <a:latin typeface="Body Text Fit"/>
                <a:ea typeface="Body Text Fit"/>
                <a:cs typeface="Body Text Fit"/>
                <a:sym typeface="Body Text Fit"/>
              </a:rPr>
              <a:t>Gửi tin nhắn tới số điện thoại của chủ nhà khi phát hiện kẻ trộm.</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10800000">
            <a:off x="0" y="-632960"/>
            <a:ext cx="327660" cy="8763380"/>
            <a:chOff x="0" y="0"/>
            <a:chExt cx="86297" cy="2308051"/>
          </a:xfrm>
        </p:grpSpPr>
        <p:sp>
          <p:nvSpPr>
            <p:cNvPr id="3" name="Freeform 3"/>
            <p:cNvSpPr/>
            <p:nvPr/>
          </p:nvSpPr>
          <p:spPr>
            <a:xfrm>
              <a:off x="0" y="0"/>
              <a:ext cx="86297" cy="2308051"/>
            </a:xfrm>
            <a:custGeom>
              <a:avLst/>
              <a:gdLst/>
              <a:ahLst/>
              <a:cxnLst/>
              <a:rect l="l" t="t" r="r" b="b"/>
              <a:pathLst>
                <a:path w="86297" h="2308051">
                  <a:moveTo>
                    <a:pt x="43149" y="0"/>
                  </a:moveTo>
                  <a:lnTo>
                    <a:pt x="43149" y="0"/>
                  </a:lnTo>
                  <a:cubicBezTo>
                    <a:pt x="66979" y="0"/>
                    <a:pt x="86297" y="19318"/>
                    <a:pt x="86297" y="43149"/>
                  </a:cubicBezTo>
                  <a:lnTo>
                    <a:pt x="86297" y="2264902"/>
                  </a:lnTo>
                  <a:cubicBezTo>
                    <a:pt x="86297" y="2276346"/>
                    <a:pt x="81751" y="2287321"/>
                    <a:pt x="73659" y="2295413"/>
                  </a:cubicBezTo>
                  <a:cubicBezTo>
                    <a:pt x="65567" y="2303505"/>
                    <a:pt x="54592" y="2308051"/>
                    <a:pt x="43149" y="2308051"/>
                  </a:cubicBezTo>
                  <a:lnTo>
                    <a:pt x="43149" y="2308051"/>
                  </a:lnTo>
                  <a:cubicBezTo>
                    <a:pt x="31705" y="2308051"/>
                    <a:pt x="20730" y="2303505"/>
                    <a:pt x="12638" y="2295413"/>
                  </a:cubicBezTo>
                  <a:cubicBezTo>
                    <a:pt x="4546" y="2287321"/>
                    <a:pt x="0" y="2276346"/>
                    <a:pt x="0" y="2264902"/>
                  </a:cubicBezTo>
                  <a:lnTo>
                    <a:pt x="0" y="43149"/>
                  </a:lnTo>
                  <a:cubicBezTo>
                    <a:pt x="0" y="31705"/>
                    <a:pt x="4546" y="20730"/>
                    <a:pt x="12638" y="12638"/>
                  </a:cubicBezTo>
                  <a:cubicBezTo>
                    <a:pt x="20730" y="4546"/>
                    <a:pt x="31705" y="0"/>
                    <a:pt x="43149" y="0"/>
                  </a:cubicBezTo>
                  <a:close/>
                </a:path>
              </a:pathLst>
            </a:custGeom>
            <a:gradFill rotWithShape="1">
              <a:gsLst>
                <a:gs pos="0">
                  <a:srgbClr val="000437">
                    <a:alpha val="100000"/>
                  </a:srgbClr>
                </a:gs>
                <a:gs pos="100000">
                  <a:srgbClr val="00466D">
                    <a:alpha val="100000"/>
                  </a:srgbClr>
                </a:gs>
              </a:gsLst>
              <a:lin ang="5400000"/>
            </a:gradFill>
          </p:spPr>
        </p:sp>
        <p:sp>
          <p:nvSpPr>
            <p:cNvPr id="4" name="TextBox 4"/>
            <p:cNvSpPr txBox="1"/>
            <p:nvPr/>
          </p:nvSpPr>
          <p:spPr>
            <a:xfrm>
              <a:off x="0" y="-57150"/>
              <a:ext cx="86297" cy="2365201"/>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rot="-10800000">
            <a:off x="0" y="8399044"/>
            <a:ext cx="327660" cy="2520916"/>
            <a:chOff x="0" y="0"/>
            <a:chExt cx="86297" cy="663945"/>
          </a:xfrm>
        </p:grpSpPr>
        <p:sp>
          <p:nvSpPr>
            <p:cNvPr id="6" name="Freeform 6"/>
            <p:cNvSpPr/>
            <p:nvPr/>
          </p:nvSpPr>
          <p:spPr>
            <a:xfrm>
              <a:off x="0" y="0"/>
              <a:ext cx="86297" cy="663945"/>
            </a:xfrm>
            <a:custGeom>
              <a:avLst/>
              <a:gdLst/>
              <a:ahLst/>
              <a:cxnLst/>
              <a:rect l="l" t="t" r="r" b="b"/>
              <a:pathLst>
                <a:path w="86297" h="663945">
                  <a:moveTo>
                    <a:pt x="43149" y="0"/>
                  </a:moveTo>
                  <a:lnTo>
                    <a:pt x="43149" y="0"/>
                  </a:lnTo>
                  <a:cubicBezTo>
                    <a:pt x="66979" y="0"/>
                    <a:pt x="86297" y="19318"/>
                    <a:pt x="86297" y="43149"/>
                  </a:cubicBezTo>
                  <a:lnTo>
                    <a:pt x="86297" y="620796"/>
                  </a:lnTo>
                  <a:cubicBezTo>
                    <a:pt x="86297" y="644627"/>
                    <a:pt x="66979" y="663945"/>
                    <a:pt x="43149" y="663945"/>
                  </a:cubicBezTo>
                  <a:lnTo>
                    <a:pt x="43149" y="663945"/>
                  </a:lnTo>
                  <a:cubicBezTo>
                    <a:pt x="31705" y="663945"/>
                    <a:pt x="20730" y="659399"/>
                    <a:pt x="12638" y="651307"/>
                  </a:cubicBezTo>
                  <a:cubicBezTo>
                    <a:pt x="4546" y="643215"/>
                    <a:pt x="0" y="632240"/>
                    <a:pt x="0" y="620796"/>
                  </a:cubicBezTo>
                  <a:lnTo>
                    <a:pt x="0" y="43149"/>
                  </a:lnTo>
                  <a:cubicBezTo>
                    <a:pt x="0" y="31705"/>
                    <a:pt x="4546" y="20730"/>
                    <a:pt x="12638" y="12638"/>
                  </a:cubicBezTo>
                  <a:cubicBezTo>
                    <a:pt x="20730" y="4546"/>
                    <a:pt x="31705" y="0"/>
                    <a:pt x="43149" y="0"/>
                  </a:cubicBezTo>
                  <a:close/>
                </a:path>
              </a:pathLst>
            </a:custGeom>
            <a:gradFill rotWithShape="1">
              <a:gsLst>
                <a:gs pos="0">
                  <a:srgbClr val="74EEFA">
                    <a:alpha val="100000"/>
                  </a:srgbClr>
                </a:gs>
                <a:gs pos="100000">
                  <a:srgbClr val="2484B5">
                    <a:alpha val="100000"/>
                  </a:srgbClr>
                </a:gs>
              </a:gsLst>
              <a:lin ang="5400000"/>
            </a:gradFill>
          </p:spPr>
        </p:sp>
        <p:sp>
          <p:nvSpPr>
            <p:cNvPr id="7" name="TextBox 7"/>
            <p:cNvSpPr txBox="1"/>
            <p:nvPr/>
          </p:nvSpPr>
          <p:spPr>
            <a:xfrm>
              <a:off x="0" y="-57150"/>
              <a:ext cx="86297" cy="721095"/>
            </a:xfrm>
            <a:prstGeom prst="rect">
              <a:avLst/>
            </a:prstGeom>
          </p:spPr>
          <p:txBody>
            <a:bodyPr lIns="50800" tIns="50800" rIns="50800" bIns="50800" rtlCol="0" anchor="ctr"/>
            <a:lstStyle/>
            <a:p>
              <a:pPr algn="ctr">
                <a:lnSpc>
                  <a:spcPts val="2659"/>
                </a:lnSpc>
              </a:pPr>
              <a:endParaRPr/>
            </a:p>
          </p:txBody>
        </p:sp>
      </p:grpSp>
      <p:sp>
        <p:nvSpPr>
          <p:cNvPr id="8" name="Freeform 8"/>
          <p:cNvSpPr/>
          <p:nvPr/>
        </p:nvSpPr>
        <p:spPr>
          <a:xfrm>
            <a:off x="13686652" y="132402"/>
            <a:ext cx="3828286" cy="3828286"/>
          </a:xfrm>
          <a:custGeom>
            <a:avLst/>
            <a:gdLst/>
            <a:ahLst/>
            <a:cxnLst/>
            <a:rect l="l" t="t" r="r" b="b"/>
            <a:pathLst>
              <a:path w="3828286" h="3828286">
                <a:moveTo>
                  <a:pt x="0" y="0"/>
                </a:moveTo>
                <a:lnTo>
                  <a:pt x="3828286" y="0"/>
                </a:lnTo>
                <a:lnTo>
                  <a:pt x="3828286" y="3828285"/>
                </a:lnTo>
                <a:lnTo>
                  <a:pt x="0" y="3828285"/>
                </a:lnTo>
                <a:lnTo>
                  <a:pt x="0" y="0"/>
                </a:lnTo>
                <a:close/>
              </a:path>
            </a:pathLst>
          </a:custGeom>
          <a:blipFill>
            <a:blip r:embed="rId2"/>
            <a:stretch>
              <a:fillRect/>
            </a:stretch>
          </a:blipFill>
        </p:spPr>
      </p:sp>
      <p:sp>
        <p:nvSpPr>
          <p:cNvPr id="9" name="Freeform 9"/>
          <p:cNvSpPr/>
          <p:nvPr/>
        </p:nvSpPr>
        <p:spPr>
          <a:xfrm>
            <a:off x="1028700" y="3748729"/>
            <a:ext cx="3226901" cy="2878810"/>
          </a:xfrm>
          <a:custGeom>
            <a:avLst/>
            <a:gdLst/>
            <a:ahLst/>
            <a:cxnLst/>
            <a:rect l="l" t="t" r="r" b="b"/>
            <a:pathLst>
              <a:path w="3226901" h="2878810">
                <a:moveTo>
                  <a:pt x="0" y="0"/>
                </a:moveTo>
                <a:lnTo>
                  <a:pt x="3226901" y="0"/>
                </a:lnTo>
                <a:lnTo>
                  <a:pt x="3226901" y="2878810"/>
                </a:lnTo>
                <a:lnTo>
                  <a:pt x="0" y="2878810"/>
                </a:lnTo>
                <a:lnTo>
                  <a:pt x="0" y="0"/>
                </a:lnTo>
                <a:close/>
              </a:path>
            </a:pathLst>
          </a:custGeom>
          <a:blipFill>
            <a:blip r:embed="rId3"/>
            <a:stretch>
              <a:fillRect/>
            </a:stretch>
          </a:blipFill>
        </p:spPr>
      </p:sp>
      <p:sp>
        <p:nvSpPr>
          <p:cNvPr id="10" name="Freeform 10"/>
          <p:cNvSpPr/>
          <p:nvPr/>
        </p:nvSpPr>
        <p:spPr>
          <a:xfrm>
            <a:off x="12077498" y="6756454"/>
            <a:ext cx="3729647" cy="3729647"/>
          </a:xfrm>
          <a:custGeom>
            <a:avLst/>
            <a:gdLst/>
            <a:ahLst/>
            <a:cxnLst/>
            <a:rect l="l" t="t" r="r" b="b"/>
            <a:pathLst>
              <a:path w="3729647" h="3729647">
                <a:moveTo>
                  <a:pt x="0" y="0"/>
                </a:moveTo>
                <a:lnTo>
                  <a:pt x="3729646" y="0"/>
                </a:lnTo>
                <a:lnTo>
                  <a:pt x="3729646" y="3729647"/>
                </a:lnTo>
                <a:lnTo>
                  <a:pt x="0" y="3729647"/>
                </a:lnTo>
                <a:lnTo>
                  <a:pt x="0" y="0"/>
                </a:lnTo>
                <a:close/>
              </a:path>
            </a:pathLst>
          </a:custGeom>
          <a:blipFill>
            <a:blip r:embed="rId4"/>
            <a:stretch>
              <a:fillRect/>
            </a:stretch>
          </a:blipFill>
        </p:spPr>
      </p:sp>
      <p:sp>
        <p:nvSpPr>
          <p:cNvPr id="11" name="TextBox 11"/>
          <p:cNvSpPr txBox="1"/>
          <p:nvPr/>
        </p:nvSpPr>
        <p:spPr>
          <a:xfrm>
            <a:off x="830873" y="298340"/>
            <a:ext cx="14976272" cy="762000"/>
          </a:xfrm>
          <a:prstGeom prst="rect">
            <a:avLst/>
          </a:prstGeom>
        </p:spPr>
        <p:txBody>
          <a:bodyPr lIns="0" tIns="0" rIns="0" bIns="0" rtlCol="0" anchor="t">
            <a:spAutoFit/>
          </a:bodyPr>
          <a:lstStyle/>
          <a:p>
            <a:pPr algn="l">
              <a:lnSpc>
                <a:spcPts val="6000"/>
              </a:lnSpc>
            </a:pPr>
            <a:r>
              <a:rPr lang="en-US" sz="5000" b="1" spc="-100">
                <a:solidFill>
                  <a:srgbClr val="072E5D"/>
                </a:solidFill>
                <a:latin typeface="Body Text Fit Bold"/>
                <a:ea typeface="Body Text Fit Bold"/>
                <a:cs typeface="Body Text Fit Bold"/>
                <a:sym typeface="Body Text Fit Bold"/>
              </a:rPr>
              <a:t>Cảm biến chuyển động HC-SR501</a:t>
            </a:r>
          </a:p>
        </p:txBody>
      </p:sp>
      <p:sp>
        <p:nvSpPr>
          <p:cNvPr id="12" name="TextBox 12"/>
          <p:cNvSpPr txBox="1"/>
          <p:nvPr/>
        </p:nvSpPr>
        <p:spPr>
          <a:xfrm>
            <a:off x="531957" y="1050815"/>
            <a:ext cx="12954670" cy="1990725"/>
          </a:xfrm>
          <a:prstGeom prst="rect">
            <a:avLst/>
          </a:prstGeom>
        </p:spPr>
        <p:txBody>
          <a:bodyPr lIns="0" tIns="0" rIns="0" bIns="0" rtlCol="0" anchor="t">
            <a:spAutoFit/>
          </a:bodyPr>
          <a:lstStyle/>
          <a:p>
            <a:pPr marL="647702" lvl="1" indent="-323851" algn="just">
              <a:lnSpc>
                <a:spcPts val="3600"/>
              </a:lnSpc>
              <a:buFont typeface="Arial"/>
              <a:buChar char="•"/>
            </a:pPr>
            <a:r>
              <a:rPr lang="en-US" sz="3000" spc="-60">
                <a:solidFill>
                  <a:srgbClr val="000000"/>
                </a:solidFill>
                <a:latin typeface="Body Text Fit"/>
                <a:ea typeface="Body Text Fit"/>
                <a:cs typeface="Body Text Fit"/>
                <a:sym typeface="Body Text Fit"/>
              </a:rPr>
              <a:t>Phát hiện chuyển động trong phạm vi từ 3m đến 7m.</a:t>
            </a:r>
          </a:p>
          <a:p>
            <a:pPr marL="647702" lvl="1" indent="-323851" algn="just">
              <a:lnSpc>
                <a:spcPts val="4200"/>
              </a:lnSpc>
              <a:buFont typeface="Arial"/>
              <a:buChar char="•"/>
            </a:pPr>
            <a:r>
              <a:rPr lang="en-US" sz="3000" spc="-60">
                <a:solidFill>
                  <a:srgbClr val="000000"/>
                </a:solidFill>
                <a:latin typeface="Body Text Fit"/>
                <a:ea typeface="Body Text Fit"/>
                <a:cs typeface="Body Text Fit"/>
                <a:sym typeface="Body Text Fit"/>
              </a:rPr>
              <a:t>Xuất tín hiệu mức cao (logic 1) khi phát hiện chuyển động và mức thấp (logic 0) khi không phát hiện gì.</a:t>
            </a:r>
          </a:p>
          <a:p>
            <a:pPr marL="647702" lvl="1" indent="-323851" algn="just">
              <a:lnSpc>
                <a:spcPts val="3600"/>
              </a:lnSpc>
              <a:buFont typeface="Arial"/>
              <a:buChar char="•"/>
            </a:pPr>
            <a:r>
              <a:rPr lang="en-US" sz="3000" spc="-60">
                <a:solidFill>
                  <a:srgbClr val="000000"/>
                </a:solidFill>
                <a:latin typeface="Body Text Fit"/>
                <a:ea typeface="Body Text Fit"/>
                <a:cs typeface="Body Text Fit"/>
                <a:sym typeface="Body Text Fit"/>
              </a:rPr>
              <a:t>Cung cấp thông tin đầu vào để STM32 xác định có kẻ xâm nhập.</a:t>
            </a:r>
          </a:p>
        </p:txBody>
      </p:sp>
      <p:sp>
        <p:nvSpPr>
          <p:cNvPr id="13" name="TextBox 13"/>
          <p:cNvSpPr txBox="1"/>
          <p:nvPr/>
        </p:nvSpPr>
        <p:spPr>
          <a:xfrm>
            <a:off x="5415038" y="3960687"/>
            <a:ext cx="8777495" cy="762000"/>
          </a:xfrm>
          <a:prstGeom prst="rect">
            <a:avLst/>
          </a:prstGeom>
        </p:spPr>
        <p:txBody>
          <a:bodyPr lIns="0" tIns="0" rIns="0" bIns="0" rtlCol="0" anchor="t">
            <a:spAutoFit/>
          </a:bodyPr>
          <a:lstStyle/>
          <a:p>
            <a:pPr algn="l">
              <a:lnSpc>
                <a:spcPts val="6000"/>
              </a:lnSpc>
            </a:pPr>
            <a:r>
              <a:rPr lang="en-US" sz="5000" b="1" spc="-100">
                <a:solidFill>
                  <a:srgbClr val="072E5D"/>
                </a:solidFill>
                <a:latin typeface="Body Text Fit Bold"/>
                <a:ea typeface="Body Text Fit Bold"/>
                <a:cs typeface="Body Text Fit Bold"/>
                <a:sym typeface="Body Text Fit Bold"/>
              </a:rPr>
              <a:t>Loa chip 5V</a:t>
            </a:r>
          </a:p>
        </p:txBody>
      </p:sp>
      <p:sp>
        <p:nvSpPr>
          <p:cNvPr id="14" name="TextBox 14"/>
          <p:cNvSpPr txBox="1"/>
          <p:nvPr/>
        </p:nvSpPr>
        <p:spPr>
          <a:xfrm>
            <a:off x="5219620" y="4989241"/>
            <a:ext cx="12813364" cy="1990725"/>
          </a:xfrm>
          <a:prstGeom prst="rect">
            <a:avLst/>
          </a:prstGeom>
        </p:spPr>
        <p:txBody>
          <a:bodyPr lIns="0" tIns="0" rIns="0" bIns="0" rtlCol="0" anchor="t">
            <a:spAutoFit/>
          </a:bodyPr>
          <a:lstStyle/>
          <a:p>
            <a:pPr marL="647702" lvl="1" indent="-323851" algn="just">
              <a:lnSpc>
                <a:spcPts val="3600"/>
              </a:lnSpc>
              <a:buFont typeface="Arial"/>
              <a:buChar char="•"/>
            </a:pPr>
            <a:r>
              <a:rPr lang="en-US" sz="3000" spc="-60">
                <a:solidFill>
                  <a:srgbClr val="000000"/>
                </a:solidFill>
                <a:latin typeface="Body Text Fit"/>
                <a:ea typeface="Body Text Fit"/>
                <a:cs typeface="Body Text Fit"/>
                <a:sym typeface="Body Text Fit"/>
              </a:rPr>
              <a:t>Phát hiện chuyển động trong phạm vi từ 3m đến 7m.</a:t>
            </a:r>
          </a:p>
          <a:p>
            <a:pPr marL="647702" lvl="1" indent="-323851" algn="just">
              <a:lnSpc>
                <a:spcPts val="4200"/>
              </a:lnSpc>
              <a:buFont typeface="Arial"/>
              <a:buChar char="•"/>
            </a:pPr>
            <a:r>
              <a:rPr lang="en-US" sz="3000" spc="-60">
                <a:solidFill>
                  <a:srgbClr val="000000"/>
                </a:solidFill>
                <a:latin typeface="Body Text Fit"/>
                <a:ea typeface="Body Text Fit"/>
                <a:cs typeface="Body Text Fit"/>
                <a:sym typeface="Body Text Fit"/>
              </a:rPr>
              <a:t>Xuất tín hiệu mức cao (logic 1) khi phát hiện chuyển động và mức thấp (logic 0) khi không phát hiện gì.</a:t>
            </a:r>
          </a:p>
          <a:p>
            <a:pPr marL="647702" lvl="1" indent="-323851" algn="just">
              <a:lnSpc>
                <a:spcPts val="3600"/>
              </a:lnSpc>
              <a:buFont typeface="Arial"/>
              <a:buChar char="•"/>
            </a:pPr>
            <a:r>
              <a:rPr lang="en-US" sz="3000" spc="-60">
                <a:solidFill>
                  <a:srgbClr val="000000"/>
                </a:solidFill>
                <a:latin typeface="Body Text Fit"/>
                <a:ea typeface="Body Text Fit"/>
                <a:cs typeface="Body Text Fit"/>
                <a:sym typeface="Body Text Fit"/>
              </a:rPr>
              <a:t>Cung cấp thông tin đầu vào để STM32 xác định có kẻ xâm nhập.</a:t>
            </a:r>
          </a:p>
        </p:txBody>
      </p:sp>
      <p:sp>
        <p:nvSpPr>
          <p:cNvPr id="15" name="TextBox 15"/>
          <p:cNvSpPr txBox="1"/>
          <p:nvPr/>
        </p:nvSpPr>
        <p:spPr>
          <a:xfrm>
            <a:off x="830873" y="8018044"/>
            <a:ext cx="8777495" cy="762000"/>
          </a:xfrm>
          <a:prstGeom prst="rect">
            <a:avLst/>
          </a:prstGeom>
        </p:spPr>
        <p:txBody>
          <a:bodyPr lIns="0" tIns="0" rIns="0" bIns="0" rtlCol="0" anchor="t">
            <a:spAutoFit/>
          </a:bodyPr>
          <a:lstStyle/>
          <a:p>
            <a:pPr algn="l">
              <a:lnSpc>
                <a:spcPts val="6000"/>
              </a:lnSpc>
            </a:pPr>
            <a:r>
              <a:rPr lang="en-US" sz="5000" b="1" spc="-100">
                <a:solidFill>
                  <a:srgbClr val="072E5D"/>
                </a:solidFill>
                <a:latin typeface="Body Text Fit Bold"/>
                <a:ea typeface="Body Text Fit Bold"/>
                <a:cs typeface="Body Text Fit Bold"/>
                <a:sym typeface="Body Text Fit Bold"/>
              </a:rPr>
              <a:t>Mạch nạp ST-Link V2</a:t>
            </a:r>
          </a:p>
        </p:txBody>
      </p:sp>
      <p:sp>
        <p:nvSpPr>
          <p:cNvPr id="16" name="TextBox 16"/>
          <p:cNvSpPr txBox="1"/>
          <p:nvPr/>
        </p:nvSpPr>
        <p:spPr>
          <a:xfrm>
            <a:off x="830873" y="9037219"/>
            <a:ext cx="9168331" cy="923925"/>
          </a:xfrm>
          <a:prstGeom prst="rect">
            <a:avLst/>
          </a:prstGeom>
        </p:spPr>
        <p:txBody>
          <a:bodyPr lIns="0" tIns="0" rIns="0" bIns="0" rtlCol="0" anchor="t">
            <a:spAutoFit/>
          </a:bodyPr>
          <a:lstStyle/>
          <a:p>
            <a:pPr algn="just">
              <a:lnSpc>
                <a:spcPts val="3600"/>
              </a:lnSpc>
            </a:pPr>
            <a:r>
              <a:rPr lang="en-US" sz="3000" spc="-60">
                <a:solidFill>
                  <a:srgbClr val="000000"/>
                </a:solidFill>
                <a:latin typeface="Body Text Fit"/>
                <a:ea typeface="Body Text Fit"/>
                <a:cs typeface="Body Text Fit"/>
                <a:sym typeface="Body Text Fit"/>
              </a:rPr>
              <a:t>Dùng để nạp chương trình vào vi điều khiển STM32F103C8T6 </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10800000">
            <a:off x="0" y="-632960"/>
            <a:ext cx="327660" cy="8763380"/>
            <a:chOff x="0" y="0"/>
            <a:chExt cx="86297" cy="2308051"/>
          </a:xfrm>
        </p:grpSpPr>
        <p:sp>
          <p:nvSpPr>
            <p:cNvPr id="3" name="Freeform 3"/>
            <p:cNvSpPr/>
            <p:nvPr/>
          </p:nvSpPr>
          <p:spPr>
            <a:xfrm>
              <a:off x="0" y="0"/>
              <a:ext cx="86297" cy="2308051"/>
            </a:xfrm>
            <a:custGeom>
              <a:avLst/>
              <a:gdLst/>
              <a:ahLst/>
              <a:cxnLst/>
              <a:rect l="l" t="t" r="r" b="b"/>
              <a:pathLst>
                <a:path w="86297" h="2308051">
                  <a:moveTo>
                    <a:pt x="43149" y="0"/>
                  </a:moveTo>
                  <a:lnTo>
                    <a:pt x="43149" y="0"/>
                  </a:lnTo>
                  <a:cubicBezTo>
                    <a:pt x="66979" y="0"/>
                    <a:pt x="86297" y="19318"/>
                    <a:pt x="86297" y="43149"/>
                  </a:cubicBezTo>
                  <a:lnTo>
                    <a:pt x="86297" y="2264902"/>
                  </a:lnTo>
                  <a:cubicBezTo>
                    <a:pt x="86297" y="2276346"/>
                    <a:pt x="81751" y="2287321"/>
                    <a:pt x="73659" y="2295413"/>
                  </a:cubicBezTo>
                  <a:cubicBezTo>
                    <a:pt x="65567" y="2303505"/>
                    <a:pt x="54592" y="2308051"/>
                    <a:pt x="43149" y="2308051"/>
                  </a:cubicBezTo>
                  <a:lnTo>
                    <a:pt x="43149" y="2308051"/>
                  </a:lnTo>
                  <a:cubicBezTo>
                    <a:pt x="31705" y="2308051"/>
                    <a:pt x="20730" y="2303505"/>
                    <a:pt x="12638" y="2295413"/>
                  </a:cubicBezTo>
                  <a:cubicBezTo>
                    <a:pt x="4546" y="2287321"/>
                    <a:pt x="0" y="2276346"/>
                    <a:pt x="0" y="2264902"/>
                  </a:cubicBezTo>
                  <a:lnTo>
                    <a:pt x="0" y="43149"/>
                  </a:lnTo>
                  <a:cubicBezTo>
                    <a:pt x="0" y="31705"/>
                    <a:pt x="4546" y="20730"/>
                    <a:pt x="12638" y="12638"/>
                  </a:cubicBezTo>
                  <a:cubicBezTo>
                    <a:pt x="20730" y="4546"/>
                    <a:pt x="31705" y="0"/>
                    <a:pt x="43149" y="0"/>
                  </a:cubicBezTo>
                  <a:close/>
                </a:path>
              </a:pathLst>
            </a:custGeom>
            <a:gradFill rotWithShape="1">
              <a:gsLst>
                <a:gs pos="0">
                  <a:srgbClr val="000437">
                    <a:alpha val="100000"/>
                  </a:srgbClr>
                </a:gs>
                <a:gs pos="100000">
                  <a:srgbClr val="00466D">
                    <a:alpha val="100000"/>
                  </a:srgbClr>
                </a:gs>
              </a:gsLst>
              <a:lin ang="5400000"/>
            </a:gradFill>
          </p:spPr>
        </p:sp>
        <p:sp>
          <p:nvSpPr>
            <p:cNvPr id="4" name="TextBox 4"/>
            <p:cNvSpPr txBox="1"/>
            <p:nvPr/>
          </p:nvSpPr>
          <p:spPr>
            <a:xfrm>
              <a:off x="0" y="-57150"/>
              <a:ext cx="86297" cy="2365201"/>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rot="-10800000">
            <a:off x="0" y="8399044"/>
            <a:ext cx="327660" cy="2520916"/>
            <a:chOff x="0" y="0"/>
            <a:chExt cx="86297" cy="663945"/>
          </a:xfrm>
        </p:grpSpPr>
        <p:sp>
          <p:nvSpPr>
            <p:cNvPr id="6" name="Freeform 6"/>
            <p:cNvSpPr/>
            <p:nvPr/>
          </p:nvSpPr>
          <p:spPr>
            <a:xfrm>
              <a:off x="0" y="0"/>
              <a:ext cx="86297" cy="663945"/>
            </a:xfrm>
            <a:custGeom>
              <a:avLst/>
              <a:gdLst/>
              <a:ahLst/>
              <a:cxnLst/>
              <a:rect l="l" t="t" r="r" b="b"/>
              <a:pathLst>
                <a:path w="86297" h="663945">
                  <a:moveTo>
                    <a:pt x="43149" y="0"/>
                  </a:moveTo>
                  <a:lnTo>
                    <a:pt x="43149" y="0"/>
                  </a:lnTo>
                  <a:cubicBezTo>
                    <a:pt x="66979" y="0"/>
                    <a:pt x="86297" y="19318"/>
                    <a:pt x="86297" y="43149"/>
                  </a:cubicBezTo>
                  <a:lnTo>
                    <a:pt x="86297" y="620796"/>
                  </a:lnTo>
                  <a:cubicBezTo>
                    <a:pt x="86297" y="644627"/>
                    <a:pt x="66979" y="663945"/>
                    <a:pt x="43149" y="663945"/>
                  </a:cubicBezTo>
                  <a:lnTo>
                    <a:pt x="43149" y="663945"/>
                  </a:lnTo>
                  <a:cubicBezTo>
                    <a:pt x="31705" y="663945"/>
                    <a:pt x="20730" y="659399"/>
                    <a:pt x="12638" y="651307"/>
                  </a:cubicBezTo>
                  <a:cubicBezTo>
                    <a:pt x="4546" y="643215"/>
                    <a:pt x="0" y="632240"/>
                    <a:pt x="0" y="620796"/>
                  </a:cubicBezTo>
                  <a:lnTo>
                    <a:pt x="0" y="43149"/>
                  </a:lnTo>
                  <a:cubicBezTo>
                    <a:pt x="0" y="31705"/>
                    <a:pt x="4546" y="20730"/>
                    <a:pt x="12638" y="12638"/>
                  </a:cubicBezTo>
                  <a:cubicBezTo>
                    <a:pt x="20730" y="4546"/>
                    <a:pt x="31705" y="0"/>
                    <a:pt x="43149" y="0"/>
                  </a:cubicBezTo>
                  <a:close/>
                </a:path>
              </a:pathLst>
            </a:custGeom>
            <a:gradFill rotWithShape="1">
              <a:gsLst>
                <a:gs pos="0">
                  <a:srgbClr val="74EEFA">
                    <a:alpha val="100000"/>
                  </a:srgbClr>
                </a:gs>
                <a:gs pos="100000">
                  <a:srgbClr val="2484B5">
                    <a:alpha val="100000"/>
                  </a:srgbClr>
                </a:gs>
              </a:gsLst>
              <a:lin ang="5400000"/>
            </a:gradFill>
          </p:spPr>
        </p:sp>
        <p:sp>
          <p:nvSpPr>
            <p:cNvPr id="7" name="TextBox 7"/>
            <p:cNvSpPr txBox="1"/>
            <p:nvPr/>
          </p:nvSpPr>
          <p:spPr>
            <a:xfrm>
              <a:off x="0" y="-57150"/>
              <a:ext cx="86297" cy="721095"/>
            </a:xfrm>
            <a:prstGeom prst="rect">
              <a:avLst/>
            </a:prstGeom>
          </p:spPr>
          <p:txBody>
            <a:bodyPr lIns="50800" tIns="50800" rIns="50800" bIns="50800" rtlCol="0" anchor="ctr"/>
            <a:lstStyle/>
            <a:p>
              <a:pPr algn="ctr">
                <a:lnSpc>
                  <a:spcPts val="2659"/>
                </a:lnSpc>
              </a:pPr>
              <a:endParaRPr/>
            </a:p>
          </p:txBody>
        </p:sp>
      </p:grpSp>
      <p:sp>
        <p:nvSpPr>
          <p:cNvPr id="8" name="TextBox 8"/>
          <p:cNvSpPr txBox="1"/>
          <p:nvPr/>
        </p:nvSpPr>
        <p:spPr>
          <a:xfrm>
            <a:off x="1028700" y="146560"/>
            <a:ext cx="11491999" cy="1184275"/>
          </a:xfrm>
          <a:prstGeom prst="rect">
            <a:avLst/>
          </a:prstGeom>
        </p:spPr>
        <p:txBody>
          <a:bodyPr lIns="0" tIns="0" rIns="0" bIns="0" rtlCol="0" anchor="t">
            <a:spAutoFit/>
          </a:bodyPr>
          <a:lstStyle/>
          <a:p>
            <a:pPr algn="l">
              <a:lnSpc>
                <a:spcPts val="9799"/>
              </a:lnSpc>
              <a:spcBef>
                <a:spcPct val="0"/>
              </a:spcBef>
            </a:pPr>
            <a:r>
              <a:rPr lang="en-US" sz="6999" b="1" spc="-139">
                <a:solidFill>
                  <a:srgbClr val="072E5D"/>
                </a:solidFill>
                <a:latin typeface="Fahkwang Bold"/>
                <a:ea typeface="Fahkwang Bold"/>
                <a:cs typeface="Fahkwang Bold"/>
                <a:sym typeface="Fahkwang Bold"/>
              </a:rPr>
              <a:t>Đặc tả hệ thống</a:t>
            </a:r>
          </a:p>
        </p:txBody>
      </p:sp>
      <p:sp>
        <p:nvSpPr>
          <p:cNvPr id="9" name="TextBox 9"/>
          <p:cNvSpPr txBox="1"/>
          <p:nvPr/>
        </p:nvSpPr>
        <p:spPr>
          <a:xfrm>
            <a:off x="1028700" y="1302506"/>
            <a:ext cx="8696210" cy="854075"/>
          </a:xfrm>
          <a:prstGeom prst="rect">
            <a:avLst/>
          </a:prstGeom>
        </p:spPr>
        <p:txBody>
          <a:bodyPr lIns="0" tIns="0" rIns="0" bIns="0" rtlCol="0" anchor="t">
            <a:spAutoFit/>
          </a:bodyPr>
          <a:lstStyle/>
          <a:p>
            <a:pPr algn="l">
              <a:lnSpc>
                <a:spcPts val="7000"/>
              </a:lnSpc>
              <a:spcBef>
                <a:spcPct val="0"/>
              </a:spcBef>
            </a:pPr>
            <a:r>
              <a:rPr lang="en-US" sz="5000" b="1" spc="-100">
                <a:solidFill>
                  <a:srgbClr val="000000"/>
                </a:solidFill>
                <a:latin typeface="Fahkwang Bold"/>
                <a:ea typeface="Fahkwang Bold"/>
                <a:cs typeface="Fahkwang Bold"/>
                <a:sym typeface="Fahkwang Bold"/>
              </a:rPr>
              <a:t>System Specification</a:t>
            </a:r>
          </a:p>
        </p:txBody>
      </p:sp>
      <p:sp>
        <p:nvSpPr>
          <p:cNvPr id="10" name="Freeform 10"/>
          <p:cNvSpPr/>
          <p:nvPr/>
        </p:nvSpPr>
        <p:spPr>
          <a:xfrm rot="5376000">
            <a:off x="6559164" y="4868143"/>
            <a:ext cx="4557825" cy="3758713"/>
          </a:xfrm>
          <a:custGeom>
            <a:avLst/>
            <a:gdLst/>
            <a:ahLst/>
            <a:cxnLst/>
            <a:rect l="l" t="t" r="r" b="b"/>
            <a:pathLst>
              <a:path w="4557825" h="3758713">
                <a:moveTo>
                  <a:pt x="26020" y="0"/>
                </a:moveTo>
                <a:lnTo>
                  <a:pt x="4557826" y="31639"/>
                </a:lnTo>
                <a:lnTo>
                  <a:pt x="4531805" y="3758713"/>
                </a:lnTo>
                <a:lnTo>
                  <a:pt x="0" y="3727074"/>
                </a:lnTo>
                <a:lnTo>
                  <a:pt x="26020" y="0"/>
                </a:lnTo>
                <a:close/>
              </a:path>
            </a:pathLst>
          </a:custGeom>
          <a:blipFill>
            <a:blip r:embed="rId2">
              <a:extLst>
                <a:ext uri="{96DAC541-7B7A-43D3-8B79-37D633B846F1}">
                  <asvg:svgBlip xmlns="" xmlns:asvg="http://schemas.microsoft.com/office/drawing/2016/SVG/main" r:embed="rId3"/>
                </a:ext>
              </a:extLst>
            </a:blip>
            <a:stretch>
              <a:fillRect l="-16887" t="-13632" r="-65960"/>
            </a:stretch>
          </a:blipFill>
          <a:ln w="66675" cap="sq">
            <a:solidFill>
              <a:srgbClr val="000000"/>
            </a:solidFill>
            <a:prstDash val="solid"/>
            <a:miter/>
          </a:ln>
        </p:spPr>
      </p:sp>
      <p:sp>
        <p:nvSpPr>
          <p:cNvPr id="11" name="TextBox 11"/>
          <p:cNvSpPr txBox="1"/>
          <p:nvPr/>
        </p:nvSpPr>
        <p:spPr>
          <a:xfrm>
            <a:off x="6974494" y="6128375"/>
            <a:ext cx="3749040" cy="1114425"/>
          </a:xfrm>
          <a:prstGeom prst="rect">
            <a:avLst/>
          </a:prstGeom>
        </p:spPr>
        <p:txBody>
          <a:bodyPr lIns="0" tIns="0" rIns="0" bIns="0" rtlCol="0" anchor="t">
            <a:spAutoFit/>
          </a:bodyPr>
          <a:lstStyle/>
          <a:p>
            <a:pPr algn="ctr">
              <a:lnSpc>
                <a:spcPts val="4200"/>
              </a:lnSpc>
            </a:pPr>
            <a:r>
              <a:rPr lang="en-US" sz="3000" b="1">
                <a:solidFill>
                  <a:srgbClr val="000000"/>
                </a:solidFill>
                <a:latin typeface="Times New Roman Bold"/>
                <a:ea typeface="Times New Roman Bold"/>
                <a:cs typeface="Times New Roman Bold"/>
                <a:sym typeface="Times New Roman Bold"/>
              </a:rPr>
              <a:t>Vi điều khiển STM32F103C8T6 </a:t>
            </a:r>
          </a:p>
        </p:txBody>
      </p:sp>
      <p:sp>
        <p:nvSpPr>
          <p:cNvPr id="12" name="Freeform 12"/>
          <p:cNvSpPr/>
          <p:nvPr/>
        </p:nvSpPr>
        <p:spPr>
          <a:xfrm rot="5376000">
            <a:off x="13696539" y="3424105"/>
            <a:ext cx="1561620" cy="3651116"/>
          </a:xfrm>
          <a:custGeom>
            <a:avLst/>
            <a:gdLst/>
            <a:ahLst/>
            <a:cxnLst/>
            <a:rect l="l" t="t" r="r" b="b"/>
            <a:pathLst>
              <a:path w="1561620" h="3651116">
                <a:moveTo>
                  <a:pt x="25415" y="0"/>
                </a:moveTo>
                <a:lnTo>
                  <a:pt x="1561620" y="10725"/>
                </a:lnTo>
                <a:lnTo>
                  <a:pt x="1536205" y="3651116"/>
                </a:lnTo>
                <a:lnTo>
                  <a:pt x="0" y="3640391"/>
                </a:lnTo>
                <a:lnTo>
                  <a:pt x="25415" y="0"/>
                </a:lnTo>
                <a:close/>
              </a:path>
            </a:pathLst>
          </a:custGeom>
          <a:blipFill>
            <a:blip r:embed="rId2">
              <a:extLst>
                <a:ext uri="{96DAC541-7B7A-43D3-8B79-37D633B846F1}">
                  <asvg:svgBlip xmlns="" xmlns:asvg="http://schemas.microsoft.com/office/drawing/2016/SVG/main" r:embed="rId3"/>
                </a:ext>
              </a:extLst>
            </a:blip>
            <a:stretch>
              <a:fillRect l="-102898" t="-13227" r="-330771" b="-3753"/>
            </a:stretch>
          </a:blipFill>
          <a:ln w="66675" cap="sq">
            <a:solidFill>
              <a:srgbClr val="000000"/>
            </a:solidFill>
            <a:prstDash val="solid"/>
            <a:miter/>
          </a:ln>
        </p:spPr>
      </p:sp>
      <p:sp>
        <p:nvSpPr>
          <p:cNvPr id="13" name="TextBox 13"/>
          <p:cNvSpPr txBox="1"/>
          <p:nvPr/>
        </p:nvSpPr>
        <p:spPr>
          <a:xfrm>
            <a:off x="12723498" y="4897238"/>
            <a:ext cx="3574091" cy="581025"/>
          </a:xfrm>
          <a:prstGeom prst="rect">
            <a:avLst/>
          </a:prstGeom>
        </p:spPr>
        <p:txBody>
          <a:bodyPr lIns="0" tIns="0" rIns="0" bIns="0" rtlCol="0" anchor="t">
            <a:spAutoFit/>
          </a:bodyPr>
          <a:lstStyle/>
          <a:p>
            <a:pPr algn="ctr">
              <a:lnSpc>
                <a:spcPts val="4200"/>
              </a:lnSpc>
            </a:pPr>
            <a:r>
              <a:rPr lang="en-US" sz="3000" b="1">
                <a:solidFill>
                  <a:srgbClr val="000000"/>
                </a:solidFill>
                <a:latin typeface="Times New Roman Bold"/>
                <a:ea typeface="Times New Roman Bold"/>
                <a:cs typeface="Times New Roman Bold"/>
                <a:sym typeface="Times New Roman Bold"/>
              </a:rPr>
              <a:t>Loa</a:t>
            </a:r>
          </a:p>
        </p:txBody>
      </p:sp>
      <p:sp>
        <p:nvSpPr>
          <p:cNvPr id="14" name="TextBox 14"/>
          <p:cNvSpPr txBox="1"/>
          <p:nvPr/>
        </p:nvSpPr>
        <p:spPr>
          <a:xfrm>
            <a:off x="13056314" y="7664617"/>
            <a:ext cx="2981948" cy="1114425"/>
          </a:xfrm>
          <a:prstGeom prst="rect">
            <a:avLst/>
          </a:prstGeom>
        </p:spPr>
        <p:txBody>
          <a:bodyPr lIns="0" tIns="0" rIns="0" bIns="0" rtlCol="0" anchor="t">
            <a:spAutoFit/>
          </a:bodyPr>
          <a:lstStyle/>
          <a:p>
            <a:pPr algn="ctr">
              <a:lnSpc>
                <a:spcPts val="4200"/>
              </a:lnSpc>
            </a:pPr>
            <a:r>
              <a:rPr lang="en-US" sz="3000" b="1">
                <a:solidFill>
                  <a:srgbClr val="000000"/>
                </a:solidFill>
                <a:latin typeface="Times New Roman Bold"/>
                <a:ea typeface="Times New Roman Bold"/>
                <a:cs typeface="Times New Roman Bold"/>
                <a:sym typeface="Times New Roman Bold"/>
              </a:rPr>
              <a:t>Module Sim A7680C</a:t>
            </a:r>
          </a:p>
        </p:txBody>
      </p:sp>
      <p:sp>
        <p:nvSpPr>
          <p:cNvPr id="15" name="TextBox 15"/>
          <p:cNvSpPr txBox="1"/>
          <p:nvPr/>
        </p:nvSpPr>
        <p:spPr>
          <a:xfrm>
            <a:off x="2051910" y="6128375"/>
            <a:ext cx="3377603" cy="1114425"/>
          </a:xfrm>
          <a:prstGeom prst="rect">
            <a:avLst/>
          </a:prstGeom>
        </p:spPr>
        <p:txBody>
          <a:bodyPr lIns="0" tIns="0" rIns="0" bIns="0" rtlCol="0" anchor="t">
            <a:spAutoFit/>
          </a:bodyPr>
          <a:lstStyle/>
          <a:p>
            <a:pPr algn="ctr">
              <a:lnSpc>
                <a:spcPts val="4200"/>
              </a:lnSpc>
            </a:pPr>
            <a:r>
              <a:rPr lang="en-US" sz="3000" b="1">
                <a:solidFill>
                  <a:srgbClr val="000000"/>
                </a:solidFill>
                <a:latin typeface="Times New Roman Bold"/>
                <a:ea typeface="Times New Roman Bold"/>
                <a:cs typeface="Times New Roman Bold"/>
                <a:sym typeface="Times New Roman Bold"/>
              </a:rPr>
              <a:t>Cảm biến chuyển động HC-SR501</a:t>
            </a:r>
          </a:p>
        </p:txBody>
      </p:sp>
      <p:sp>
        <p:nvSpPr>
          <p:cNvPr id="16" name="AutoShape 16"/>
          <p:cNvSpPr/>
          <p:nvPr/>
        </p:nvSpPr>
        <p:spPr>
          <a:xfrm>
            <a:off x="5560952" y="6747499"/>
            <a:ext cx="1413542" cy="0"/>
          </a:xfrm>
          <a:prstGeom prst="line">
            <a:avLst/>
          </a:prstGeom>
          <a:ln w="38100" cap="flat">
            <a:solidFill>
              <a:srgbClr val="000000"/>
            </a:solidFill>
            <a:prstDash val="solid"/>
            <a:headEnd type="none" w="sm" len="sm"/>
            <a:tailEnd type="triangle" w="lg" len="med"/>
          </a:ln>
        </p:spPr>
      </p:sp>
      <p:sp>
        <p:nvSpPr>
          <p:cNvPr id="17" name="AutoShape 17"/>
          <p:cNvSpPr/>
          <p:nvPr/>
        </p:nvSpPr>
        <p:spPr>
          <a:xfrm>
            <a:off x="10701659" y="5249663"/>
            <a:ext cx="1933688" cy="0"/>
          </a:xfrm>
          <a:prstGeom prst="line">
            <a:avLst/>
          </a:prstGeom>
          <a:ln w="38100" cap="flat">
            <a:solidFill>
              <a:srgbClr val="000000"/>
            </a:solidFill>
            <a:prstDash val="solid"/>
            <a:headEnd type="none" w="sm" len="sm"/>
            <a:tailEnd type="triangle" w="lg" len="med"/>
          </a:ln>
        </p:spPr>
      </p:sp>
      <p:sp>
        <p:nvSpPr>
          <p:cNvPr id="18" name="AutoShape 18"/>
          <p:cNvSpPr/>
          <p:nvPr/>
        </p:nvSpPr>
        <p:spPr>
          <a:xfrm>
            <a:off x="10745735" y="8226286"/>
            <a:ext cx="1933688" cy="0"/>
          </a:xfrm>
          <a:prstGeom prst="line">
            <a:avLst/>
          </a:prstGeom>
          <a:ln w="38100" cap="flat">
            <a:solidFill>
              <a:srgbClr val="000000"/>
            </a:solidFill>
            <a:prstDash val="solid"/>
            <a:headEnd type="none" w="sm" len="sm"/>
            <a:tailEnd type="triangle" w="lg" len="med"/>
          </a:ln>
        </p:spPr>
      </p:sp>
      <p:sp>
        <p:nvSpPr>
          <p:cNvPr id="19" name="Freeform 19"/>
          <p:cNvSpPr/>
          <p:nvPr/>
        </p:nvSpPr>
        <p:spPr>
          <a:xfrm rot="5376000">
            <a:off x="2959902" y="4921941"/>
            <a:ext cx="1561620" cy="3651116"/>
          </a:xfrm>
          <a:custGeom>
            <a:avLst/>
            <a:gdLst/>
            <a:ahLst/>
            <a:cxnLst/>
            <a:rect l="l" t="t" r="r" b="b"/>
            <a:pathLst>
              <a:path w="1561620" h="3651116">
                <a:moveTo>
                  <a:pt x="25415" y="0"/>
                </a:moveTo>
                <a:lnTo>
                  <a:pt x="1561620" y="10725"/>
                </a:lnTo>
                <a:lnTo>
                  <a:pt x="1536205" y="3651117"/>
                </a:lnTo>
                <a:lnTo>
                  <a:pt x="0" y="3640392"/>
                </a:lnTo>
                <a:lnTo>
                  <a:pt x="25415" y="0"/>
                </a:lnTo>
                <a:close/>
              </a:path>
            </a:pathLst>
          </a:custGeom>
          <a:blipFill>
            <a:blip r:embed="rId2">
              <a:extLst>
                <a:ext uri="{96DAC541-7B7A-43D3-8B79-37D633B846F1}">
                  <asvg:svgBlip xmlns="" xmlns:asvg="http://schemas.microsoft.com/office/drawing/2016/SVG/main" r:embed="rId3"/>
                </a:ext>
              </a:extLst>
            </a:blip>
            <a:stretch>
              <a:fillRect l="-102898" t="-13227" r="-330771" b="-3753"/>
            </a:stretch>
          </a:blipFill>
          <a:ln w="66675" cap="sq">
            <a:solidFill>
              <a:srgbClr val="000000"/>
            </a:solidFill>
            <a:prstDash val="solid"/>
            <a:miter/>
          </a:ln>
        </p:spPr>
      </p:sp>
      <p:sp>
        <p:nvSpPr>
          <p:cNvPr id="20" name="Freeform 20"/>
          <p:cNvSpPr/>
          <p:nvPr/>
        </p:nvSpPr>
        <p:spPr>
          <a:xfrm rot="5376000">
            <a:off x="13766478" y="6458184"/>
            <a:ext cx="1561620" cy="3651116"/>
          </a:xfrm>
          <a:custGeom>
            <a:avLst/>
            <a:gdLst/>
            <a:ahLst/>
            <a:cxnLst/>
            <a:rect l="l" t="t" r="r" b="b"/>
            <a:pathLst>
              <a:path w="1561620" h="3651116">
                <a:moveTo>
                  <a:pt x="25415" y="0"/>
                </a:moveTo>
                <a:lnTo>
                  <a:pt x="1561620" y="10725"/>
                </a:lnTo>
                <a:lnTo>
                  <a:pt x="1536205" y="3651116"/>
                </a:lnTo>
                <a:lnTo>
                  <a:pt x="0" y="3640391"/>
                </a:lnTo>
                <a:lnTo>
                  <a:pt x="25415" y="0"/>
                </a:lnTo>
                <a:close/>
              </a:path>
            </a:pathLst>
          </a:custGeom>
          <a:blipFill>
            <a:blip r:embed="rId2">
              <a:extLst>
                <a:ext uri="{96DAC541-7B7A-43D3-8B79-37D633B846F1}">
                  <asvg:svgBlip xmlns="" xmlns:asvg="http://schemas.microsoft.com/office/drawing/2016/SVG/main" r:embed="rId3"/>
                </a:ext>
              </a:extLst>
            </a:blip>
            <a:stretch>
              <a:fillRect l="-102898" t="-13227" r="-330771" b="-3753"/>
            </a:stretch>
          </a:blipFill>
          <a:ln w="66675" cap="sq">
            <a:solidFill>
              <a:srgbClr val="000000"/>
            </a:solidFill>
            <a:prstDash val="solid"/>
            <a:miter/>
          </a:ln>
        </p:spPr>
      </p:sp>
      <p:sp>
        <p:nvSpPr>
          <p:cNvPr id="21" name="AutoShape 21"/>
          <p:cNvSpPr/>
          <p:nvPr/>
        </p:nvSpPr>
        <p:spPr>
          <a:xfrm>
            <a:off x="650058" y="2707884"/>
            <a:ext cx="249274" cy="0"/>
          </a:xfrm>
          <a:prstGeom prst="line">
            <a:avLst/>
          </a:prstGeom>
          <a:ln w="95250" cap="rnd">
            <a:gradFill>
              <a:gsLst>
                <a:gs pos="0">
                  <a:srgbClr val="000437">
                    <a:alpha val="100000"/>
                  </a:srgbClr>
                </a:gs>
                <a:gs pos="100000">
                  <a:srgbClr val="00466D">
                    <a:alpha val="100000"/>
                  </a:srgbClr>
                </a:gs>
              </a:gsLst>
              <a:lin ang="0"/>
            </a:gradFill>
            <a:prstDash val="solid"/>
            <a:headEnd type="none" w="sm" len="sm"/>
            <a:tailEnd type="none" w="sm" len="sm"/>
          </a:ln>
        </p:spPr>
      </p:sp>
      <p:sp>
        <p:nvSpPr>
          <p:cNvPr id="22" name="TextBox 22"/>
          <p:cNvSpPr txBox="1"/>
          <p:nvPr/>
        </p:nvSpPr>
        <p:spPr>
          <a:xfrm>
            <a:off x="1048985" y="2466919"/>
            <a:ext cx="10567691" cy="577179"/>
          </a:xfrm>
          <a:prstGeom prst="rect">
            <a:avLst/>
          </a:prstGeom>
        </p:spPr>
        <p:txBody>
          <a:bodyPr lIns="0" tIns="0" rIns="0" bIns="0" rtlCol="0" anchor="t">
            <a:spAutoFit/>
          </a:bodyPr>
          <a:lstStyle/>
          <a:p>
            <a:pPr algn="just">
              <a:lnSpc>
                <a:spcPts val="4562"/>
              </a:lnSpc>
            </a:pPr>
            <a:r>
              <a:rPr lang="en-US" sz="3802" b="1" spc="-76">
                <a:solidFill>
                  <a:srgbClr val="000000"/>
                </a:solidFill>
                <a:latin typeface="Body Text Fit Bold"/>
                <a:ea typeface="Body Text Fit Bold"/>
                <a:cs typeface="Body Text Fit Bold"/>
                <a:sym typeface="Body Text Fit Bold"/>
              </a:rPr>
              <a:t>Đặc tả phần cứng (Hardware Specification)</a:t>
            </a:r>
          </a:p>
        </p:txBody>
      </p:sp>
      <p:sp>
        <p:nvSpPr>
          <p:cNvPr id="23" name="TextBox 23"/>
          <p:cNvSpPr txBox="1"/>
          <p:nvPr/>
        </p:nvSpPr>
        <p:spPr>
          <a:xfrm>
            <a:off x="1048985" y="3354437"/>
            <a:ext cx="10935297" cy="485775"/>
          </a:xfrm>
          <a:prstGeom prst="rect">
            <a:avLst/>
          </a:prstGeom>
        </p:spPr>
        <p:txBody>
          <a:bodyPr lIns="0" tIns="0" rIns="0" bIns="0" rtlCol="0" anchor="t">
            <a:spAutoFit/>
          </a:bodyPr>
          <a:lstStyle/>
          <a:p>
            <a:pPr algn="l">
              <a:lnSpc>
                <a:spcPts val="3840"/>
              </a:lnSpc>
            </a:pPr>
            <a:r>
              <a:rPr lang="en-US" sz="3200" b="1" spc="-64">
                <a:solidFill>
                  <a:srgbClr val="072E5D"/>
                </a:solidFill>
                <a:latin typeface="Body Text Fit Bold"/>
                <a:ea typeface="Body Text Fit Bold"/>
                <a:cs typeface="Body Text Fit Bold"/>
                <a:sym typeface="Body Text Fit Bold"/>
              </a:rPr>
              <a:t>Sơ đồ khối</a:t>
            </a:r>
          </a:p>
        </p:txBody>
      </p:sp>
      <p:sp>
        <p:nvSpPr>
          <p:cNvPr id="24" name="Freeform 24"/>
          <p:cNvSpPr/>
          <p:nvPr/>
        </p:nvSpPr>
        <p:spPr>
          <a:xfrm>
            <a:off x="610487" y="3354437"/>
            <a:ext cx="328416" cy="331315"/>
          </a:xfrm>
          <a:custGeom>
            <a:avLst/>
            <a:gdLst/>
            <a:ahLst/>
            <a:cxnLst/>
            <a:rect l="l" t="t" r="r" b="b"/>
            <a:pathLst>
              <a:path w="328416" h="331315">
                <a:moveTo>
                  <a:pt x="0" y="0"/>
                </a:moveTo>
                <a:lnTo>
                  <a:pt x="328416" y="0"/>
                </a:lnTo>
                <a:lnTo>
                  <a:pt x="328416" y="331314"/>
                </a:lnTo>
                <a:lnTo>
                  <a:pt x="0" y="331314"/>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10800000">
            <a:off x="0" y="-632960"/>
            <a:ext cx="327660" cy="8763380"/>
            <a:chOff x="0" y="0"/>
            <a:chExt cx="86297" cy="2308051"/>
          </a:xfrm>
        </p:grpSpPr>
        <p:sp>
          <p:nvSpPr>
            <p:cNvPr id="3" name="Freeform 3"/>
            <p:cNvSpPr/>
            <p:nvPr/>
          </p:nvSpPr>
          <p:spPr>
            <a:xfrm>
              <a:off x="0" y="0"/>
              <a:ext cx="86297" cy="2308051"/>
            </a:xfrm>
            <a:custGeom>
              <a:avLst/>
              <a:gdLst/>
              <a:ahLst/>
              <a:cxnLst/>
              <a:rect l="l" t="t" r="r" b="b"/>
              <a:pathLst>
                <a:path w="86297" h="2308051">
                  <a:moveTo>
                    <a:pt x="43149" y="0"/>
                  </a:moveTo>
                  <a:lnTo>
                    <a:pt x="43149" y="0"/>
                  </a:lnTo>
                  <a:cubicBezTo>
                    <a:pt x="66979" y="0"/>
                    <a:pt x="86297" y="19318"/>
                    <a:pt x="86297" y="43149"/>
                  </a:cubicBezTo>
                  <a:lnTo>
                    <a:pt x="86297" y="2264902"/>
                  </a:lnTo>
                  <a:cubicBezTo>
                    <a:pt x="86297" y="2276346"/>
                    <a:pt x="81751" y="2287321"/>
                    <a:pt x="73659" y="2295413"/>
                  </a:cubicBezTo>
                  <a:cubicBezTo>
                    <a:pt x="65567" y="2303505"/>
                    <a:pt x="54592" y="2308051"/>
                    <a:pt x="43149" y="2308051"/>
                  </a:cubicBezTo>
                  <a:lnTo>
                    <a:pt x="43149" y="2308051"/>
                  </a:lnTo>
                  <a:cubicBezTo>
                    <a:pt x="31705" y="2308051"/>
                    <a:pt x="20730" y="2303505"/>
                    <a:pt x="12638" y="2295413"/>
                  </a:cubicBezTo>
                  <a:cubicBezTo>
                    <a:pt x="4546" y="2287321"/>
                    <a:pt x="0" y="2276346"/>
                    <a:pt x="0" y="2264902"/>
                  </a:cubicBezTo>
                  <a:lnTo>
                    <a:pt x="0" y="43149"/>
                  </a:lnTo>
                  <a:cubicBezTo>
                    <a:pt x="0" y="31705"/>
                    <a:pt x="4546" y="20730"/>
                    <a:pt x="12638" y="12638"/>
                  </a:cubicBezTo>
                  <a:cubicBezTo>
                    <a:pt x="20730" y="4546"/>
                    <a:pt x="31705" y="0"/>
                    <a:pt x="43149" y="0"/>
                  </a:cubicBezTo>
                  <a:close/>
                </a:path>
              </a:pathLst>
            </a:custGeom>
            <a:gradFill rotWithShape="1">
              <a:gsLst>
                <a:gs pos="0">
                  <a:srgbClr val="000437">
                    <a:alpha val="100000"/>
                  </a:srgbClr>
                </a:gs>
                <a:gs pos="100000">
                  <a:srgbClr val="00466D">
                    <a:alpha val="100000"/>
                  </a:srgbClr>
                </a:gs>
              </a:gsLst>
              <a:lin ang="5400000"/>
            </a:gradFill>
          </p:spPr>
        </p:sp>
        <p:sp>
          <p:nvSpPr>
            <p:cNvPr id="4" name="TextBox 4"/>
            <p:cNvSpPr txBox="1"/>
            <p:nvPr/>
          </p:nvSpPr>
          <p:spPr>
            <a:xfrm>
              <a:off x="0" y="-57150"/>
              <a:ext cx="86297" cy="2365201"/>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rot="-10800000">
            <a:off x="0" y="8399044"/>
            <a:ext cx="327660" cy="2520916"/>
            <a:chOff x="0" y="0"/>
            <a:chExt cx="86297" cy="663945"/>
          </a:xfrm>
        </p:grpSpPr>
        <p:sp>
          <p:nvSpPr>
            <p:cNvPr id="6" name="Freeform 6"/>
            <p:cNvSpPr/>
            <p:nvPr/>
          </p:nvSpPr>
          <p:spPr>
            <a:xfrm>
              <a:off x="0" y="0"/>
              <a:ext cx="86297" cy="663945"/>
            </a:xfrm>
            <a:custGeom>
              <a:avLst/>
              <a:gdLst/>
              <a:ahLst/>
              <a:cxnLst/>
              <a:rect l="l" t="t" r="r" b="b"/>
              <a:pathLst>
                <a:path w="86297" h="663945">
                  <a:moveTo>
                    <a:pt x="43149" y="0"/>
                  </a:moveTo>
                  <a:lnTo>
                    <a:pt x="43149" y="0"/>
                  </a:lnTo>
                  <a:cubicBezTo>
                    <a:pt x="66979" y="0"/>
                    <a:pt x="86297" y="19318"/>
                    <a:pt x="86297" y="43149"/>
                  </a:cubicBezTo>
                  <a:lnTo>
                    <a:pt x="86297" y="620796"/>
                  </a:lnTo>
                  <a:cubicBezTo>
                    <a:pt x="86297" y="644627"/>
                    <a:pt x="66979" y="663945"/>
                    <a:pt x="43149" y="663945"/>
                  </a:cubicBezTo>
                  <a:lnTo>
                    <a:pt x="43149" y="663945"/>
                  </a:lnTo>
                  <a:cubicBezTo>
                    <a:pt x="31705" y="663945"/>
                    <a:pt x="20730" y="659399"/>
                    <a:pt x="12638" y="651307"/>
                  </a:cubicBezTo>
                  <a:cubicBezTo>
                    <a:pt x="4546" y="643215"/>
                    <a:pt x="0" y="632240"/>
                    <a:pt x="0" y="620796"/>
                  </a:cubicBezTo>
                  <a:lnTo>
                    <a:pt x="0" y="43149"/>
                  </a:lnTo>
                  <a:cubicBezTo>
                    <a:pt x="0" y="31705"/>
                    <a:pt x="4546" y="20730"/>
                    <a:pt x="12638" y="12638"/>
                  </a:cubicBezTo>
                  <a:cubicBezTo>
                    <a:pt x="20730" y="4546"/>
                    <a:pt x="31705" y="0"/>
                    <a:pt x="43149" y="0"/>
                  </a:cubicBezTo>
                  <a:close/>
                </a:path>
              </a:pathLst>
            </a:custGeom>
            <a:gradFill rotWithShape="1">
              <a:gsLst>
                <a:gs pos="0">
                  <a:srgbClr val="74EEFA">
                    <a:alpha val="100000"/>
                  </a:srgbClr>
                </a:gs>
                <a:gs pos="100000">
                  <a:srgbClr val="2484B5">
                    <a:alpha val="100000"/>
                  </a:srgbClr>
                </a:gs>
              </a:gsLst>
              <a:lin ang="5400000"/>
            </a:gradFill>
          </p:spPr>
        </p:sp>
        <p:sp>
          <p:nvSpPr>
            <p:cNvPr id="7" name="TextBox 7"/>
            <p:cNvSpPr txBox="1"/>
            <p:nvPr/>
          </p:nvSpPr>
          <p:spPr>
            <a:xfrm>
              <a:off x="0" y="-57150"/>
              <a:ext cx="86297" cy="721095"/>
            </a:xfrm>
            <a:prstGeom prst="rect">
              <a:avLst/>
            </a:prstGeom>
          </p:spPr>
          <p:txBody>
            <a:bodyPr lIns="50800" tIns="50800" rIns="50800" bIns="50800" rtlCol="0" anchor="ctr"/>
            <a:lstStyle/>
            <a:p>
              <a:pPr algn="ctr">
                <a:lnSpc>
                  <a:spcPts val="2659"/>
                </a:lnSpc>
              </a:pPr>
              <a:endParaRPr/>
            </a:p>
          </p:txBody>
        </p:sp>
      </p:grpSp>
      <p:sp>
        <p:nvSpPr>
          <p:cNvPr id="8" name="AutoShape 8"/>
          <p:cNvSpPr/>
          <p:nvPr/>
        </p:nvSpPr>
        <p:spPr>
          <a:xfrm>
            <a:off x="650058" y="2707884"/>
            <a:ext cx="249274" cy="0"/>
          </a:xfrm>
          <a:prstGeom prst="line">
            <a:avLst/>
          </a:prstGeom>
          <a:ln w="95250" cap="rnd">
            <a:gradFill>
              <a:gsLst>
                <a:gs pos="0">
                  <a:srgbClr val="000437">
                    <a:alpha val="100000"/>
                  </a:srgbClr>
                </a:gs>
                <a:gs pos="100000">
                  <a:srgbClr val="00466D">
                    <a:alpha val="100000"/>
                  </a:srgbClr>
                </a:gs>
              </a:gsLst>
              <a:lin ang="0"/>
            </a:gradFill>
            <a:prstDash val="solid"/>
            <a:headEnd type="none" w="sm" len="sm"/>
            <a:tailEnd type="none" w="sm" len="sm"/>
          </a:ln>
        </p:spPr>
      </p:sp>
      <p:sp>
        <p:nvSpPr>
          <p:cNvPr id="9" name="TextBox 9"/>
          <p:cNvSpPr txBox="1"/>
          <p:nvPr/>
        </p:nvSpPr>
        <p:spPr>
          <a:xfrm>
            <a:off x="1048985" y="2466919"/>
            <a:ext cx="10567691" cy="577179"/>
          </a:xfrm>
          <a:prstGeom prst="rect">
            <a:avLst/>
          </a:prstGeom>
        </p:spPr>
        <p:txBody>
          <a:bodyPr lIns="0" tIns="0" rIns="0" bIns="0" rtlCol="0" anchor="t">
            <a:spAutoFit/>
          </a:bodyPr>
          <a:lstStyle/>
          <a:p>
            <a:pPr algn="just">
              <a:lnSpc>
                <a:spcPts val="4562"/>
              </a:lnSpc>
            </a:pPr>
            <a:r>
              <a:rPr lang="en-US" sz="3802" b="1" spc="-76">
                <a:solidFill>
                  <a:srgbClr val="000000"/>
                </a:solidFill>
                <a:latin typeface="Body Text Fit Bold"/>
                <a:ea typeface="Body Text Fit Bold"/>
                <a:cs typeface="Body Text Fit Bold"/>
                <a:sym typeface="Body Text Fit Bold"/>
              </a:rPr>
              <a:t>Đặc tả phần cứng (Hardware Specification)</a:t>
            </a:r>
          </a:p>
        </p:txBody>
      </p:sp>
      <p:sp>
        <p:nvSpPr>
          <p:cNvPr id="10" name="TextBox 10"/>
          <p:cNvSpPr txBox="1"/>
          <p:nvPr/>
        </p:nvSpPr>
        <p:spPr>
          <a:xfrm>
            <a:off x="1048985" y="3354437"/>
            <a:ext cx="10935297" cy="485775"/>
          </a:xfrm>
          <a:prstGeom prst="rect">
            <a:avLst/>
          </a:prstGeom>
        </p:spPr>
        <p:txBody>
          <a:bodyPr lIns="0" tIns="0" rIns="0" bIns="0" rtlCol="0" anchor="t">
            <a:spAutoFit/>
          </a:bodyPr>
          <a:lstStyle/>
          <a:p>
            <a:pPr algn="l">
              <a:lnSpc>
                <a:spcPts val="3840"/>
              </a:lnSpc>
            </a:pPr>
            <a:r>
              <a:rPr lang="en-US" sz="3200" b="1" spc="-64">
                <a:solidFill>
                  <a:srgbClr val="072E5D"/>
                </a:solidFill>
                <a:latin typeface="Body Text Fit Bold"/>
                <a:ea typeface="Body Text Fit Bold"/>
                <a:cs typeface="Body Text Fit Bold"/>
                <a:sym typeface="Body Text Fit Bold"/>
              </a:rPr>
              <a:t>Chức năng các khối</a:t>
            </a:r>
          </a:p>
        </p:txBody>
      </p:sp>
      <p:sp>
        <p:nvSpPr>
          <p:cNvPr id="11" name="TextBox 11"/>
          <p:cNvSpPr txBox="1"/>
          <p:nvPr/>
        </p:nvSpPr>
        <p:spPr>
          <a:xfrm>
            <a:off x="1028700" y="146560"/>
            <a:ext cx="11491999" cy="1184275"/>
          </a:xfrm>
          <a:prstGeom prst="rect">
            <a:avLst/>
          </a:prstGeom>
        </p:spPr>
        <p:txBody>
          <a:bodyPr lIns="0" tIns="0" rIns="0" bIns="0" rtlCol="0" anchor="t">
            <a:spAutoFit/>
          </a:bodyPr>
          <a:lstStyle/>
          <a:p>
            <a:pPr algn="l">
              <a:lnSpc>
                <a:spcPts val="9799"/>
              </a:lnSpc>
              <a:spcBef>
                <a:spcPct val="0"/>
              </a:spcBef>
            </a:pPr>
            <a:r>
              <a:rPr lang="en-US" sz="6999" b="1" spc="-139">
                <a:solidFill>
                  <a:srgbClr val="072E5D"/>
                </a:solidFill>
                <a:latin typeface="Fahkwang Bold"/>
                <a:ea typeface="Fahkwang Bold"/>
                <a:cs typeface="Fahkwang Bold"/>
                <a:sym typeface="Fahkwang Bold"/>
              </a:rPr>
              <a:t>Đặc tả hệ thống</a:t>
            </a:r>
          </a:p>
        </p:txBody>
      </p:sp>
      <p:sp>
        <p:nvSpPr>
          <p:cNvPr id="12" name="TextBox 12"/>
          <p:cNvSpPr txBox="1"/>
          <p:nvPr/>
        </p:nvSpPr>
        <p:spPr>
          <a:xfrm>
            <a:off x="1028700" y="1302506"/>
            <a:ext cx="8696210" cy="854075"/>
          </a:xfrm>
          <a:prstGeom prst="rect">
            <a:avLst/>
          </a:prstGeom>
        </p:spPr>
        <p:txBody>
          <a:bodyPr lIns="0" tIns="0" rIns="0" bIns="0" rtlCol="0" anchor="t">
            <a:spAutoFit/>
          </a:bodyPr>
          <a:lstStyle/>
          <a:p>
            <a:pPr algn="l">
              <a:lnSpc>
                <a:spcPts val="7000"/>
              </a:lnSpc>
              <a:spcBef>
                <a:spcPct val="0"/>
              </a:spcBef>
            </a:pPr>
            <a:r>
              <a:rPr lang="en-US" sz="5000" b="1" spc="-100">
                <a:solidFill>
                  <a:srgbClr val="000000"/>
                </a:solidFill>
                <a:latin typeface="Fahkwang Bold"/>
                <a:ea typeface="Fahkwang Bold"/>
                <a:cs typeface="Fahkwang Bold"/>
                <a:sym typeface="Fahkwang Bold"/>
              </a:rPr>
              <a:t>System Specification</a:t>
            </a:r>
          </a:p>
        </p:txBody>
      </p:sp>
      <p:sp>
        <p:nvSpPr>
          <p:cNvPr id="13" name="Freeform 13"/>
          <p:cNvSpPr/>
          <p:nvPr/>
        </p:nvSpPr>
        <p:spPr>
          <a:xfrm>
            <a:off x="610487" y="3354437"/>
            <a:ext cx="328416" cy="331315"/>
          </a:xfrm>
          <a:custGeom>
            <a:avLst/>
            <a:gdLst/>
            <a:ahLst/>
            <a:cxnLst/>
            <a:rect l="l" t="t" r="r" b="b"/>
            <a:pathLst>
              <a:path w="328416" h="331315">
                <a:moveTo>
                  <a:pt x="0" y="0"/>
                </a:moveTo>
                <a:lnTo>
                  <a:pt x="328416" y="0"/>
                </a:lnTo>
                <a:lnTo>
                  <a:pt x="328416" y="331314"/>
                </a:lnTo>
                <a:lnTo>
                  <a:pt x="0" y="331314"/>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14" name="TextBox 14"/>
          <p:cNvSpPr txBox="1"/>
          <p:nvPr/>
        </p:nvSpPr>
        <p:spPr>
          <a:xfrm>
            <a:off x="706096" y="4163577"/>
            <a:ext cx="16875807" cy="5495925"/>
          </a:xfrm>
          <a:prstGeom prst="rect">
            <a:avLst/>
          </a:prstGeom>
        </p:spPr>
        <p:txBody>
          <a:bodyPr lIns="0" tIns="0" rIns="0" bIns="0" rtlCol="0" anchor="t">
            <a:spAutoFit/>
          </a:bodyPr>
          <a:lstStyle/>
          <a:p>
            <a:pPr algn="just">
              <a:lnSpc>
                <a:spcPts val="3600"/>
              </a:lnSpc>
            </a:pPr>
            <a:r>
              <a:rPr lang="en-US" sz="3000" b="1" spc="-60">
                <a:solidFill>
                  <a:srgbClr val="000000"/>
                </a:solidFill>
                <a:latin typeface="Body Text Fit Bold"/>
                <a:ea typeface="Body Text Fit Bold"/>
                <a:cs typeface="Body Text Fit Bold"/>
                <a:sym typeface="Body Text Fit Bold"/>
              </a:rPr>
              <a:t>- Cảm biến chuyển động HC-SR501:</a:t>
            </a:r>
            <a:r>
              <a:rPr lang="en-US" sz="3000" spc="-60">
                <a:solidFill>
                  <a:srgbClr val="000000"/>
                </a:solidFill>
                <a:latin typeface="Body Text Fit"/>
                <a:ea typeface="Body Text Fit"/>
                <a:cs typeface="Body Text Fit"/>
                <a:sym typeface="Body Text Fit"/>
              </a:rPr>
              <a:t> </a:t>
            </a:r>
          </a:p>
          <a:p>
            <a:pPr algn="just">
              <a:lnSpc>
                <a:spcPts val="3600"/>
              </a:lnSpc>
            </a:pPr>
            <a:r>
              <a:rPr lang="en-US" sz="3000" spc="-60">
                <a:solidFill>
                  <a:srgbClr val="000000"/>
                </a:solidFill>
                <a:latin typeface="Body Text Fit"/>
                <a:ea typeface="Body Text Fit"/>
                <a:cs typeface="Body Text Fit"/>
                <a:sym typeface="Body Text Fit"/>
              </a:rPr>
              <a:t>+ Là thành phần phát hiện chuyển động trong phạm vi 3-7m. </a:t>
            </a:r>
          </a:p>
          <a:p>
            <a:pPr algn="just">
              <a:lnSpc>
                <a:spcPts val="3600"/>
              </a:lnSpc>
            </a:pPr>
            <a:r>
              <a:rPr lang="en-US" sz="3000" spc="-60">
                <a:solidFill>
                  <a:srgbClr val="000000"/>
                </a:solidFill>
                <a:latin typeface="Body Text Fit"/>
                <a:ea typeface="Body Text Fit"/>
                <a:cs typeface="Body Text Fit"/>
                <a:sym typeface="Body Text Fit"/>
              </a:rPr>
              <a:t>+ Khi phát hiện chuyển động, cảm biến sẽ gửi tín hiệu mức cao (logic HIGH) tới vi điều khiển STM32F103C8T6.</a:t>
            </a:r>
          </a:p>
          <a:p>
            <a:pPr algn="just">
              <a:lnSpc>
                <a:spcPts val="3600"/>
              </a:lnSpc>
            </a:pPr>
            <a:r>
              <a:rPr lang="en-US" sz="3000" b="1" spc="-60">
                <a:solidFill>
                  <a:srgbClr val="000000"/>
                </a:solidFill>
                <a:latin typeface="Body Text Fit Bold"/>
                <a:ea typeface="Body Text Fit Bold"/>
                <a:cs typeface="Body Text Fit Bold"/>
                <a:sym typeface="Body Text Fit Bold"/>
              </a:rPr>
              <a:t>- Vi điều khiển STM32F103C8T6:</a:t>
            </a:r>
          </a:p>
          <a:p>
            <a:pPr algn="just">
              <a:lnSpc>
                <a:spcPts val="3600"/>
              </a:lnSpc>
            </a:pPr>
            <a:r>
              <a:rPr lang="en-US" sz="3000" spc="-60">
                <a:solidFill>
                  <a:srgbClr val="000000"/>
                </a:solidFill>
                <a:latin typeface="Body Text Fit"/>
                <a:ea typeface="Body Text Fit"/>
                <a:cs typeface="Body Text Fit"/>
                <a:sym typeface="Body Text Fit"/>
              </a:rPr>
              <a:t>+ Là bộ xử lý trung tâm của hệ thống, nhận tín hiệu từ cảm biến HC-SR501.</a:t>
            </a:r>
          </a:p>
          <a:p>
            <a:pPr algn="just">
              <a:lnSpc>
                <a:spcPts val="3600"/>
              </a:lnSpc>
            </a:pPr>
            <a:r>
              <a:rPr lang="en-US" sz="3000" spc="-60">
                <a:solidFill>
                  <a:srgbClr val="000000"/>
                </a:solidFill>
                <a:latin typeface="Body Text Fit"/>
                <a:ea typeface="Body Text Fit"/>
                <a:cs typeface="Body Text Fit"/>
                <a:sym typeface="Body Text Fit"/>
              </a:rPr>
              <a:t>+ Điều khiển các thiết bị đầu ra như loa và module SIM.</a:t>
            </a:r>
          </a:p>
          <a:p>
            <a:pPr algn="just">
              <a:lnSpc>
                <a:spcPts val="3600"/>
              </a:lnSpc>
            </a:pPr>
            <a:r>
              <a:rPr lang="en-US" sz="3000" spc="-60">
                <a:solidFill>
                  <a:srgbClr val="000000"/>
                </a:solidFill>
                <a:latin typeface="Body Text Fit"/>
                <a:ea typeface="Body Text Fit"/>
                <a:cs typeface="Body Text Fit"/>
                <a:sym typeface="Body Text Fit"/>
              </a:rPr>
              <a:t>+ Xử lý dữ liệu và thực hiện giao tiếp với module SIM để gửi cảnh báo qua mạng di động.</a:t>
            </a:r>
          </a:p>
          <a:p>
            <a:pPr algn="just">
              <a:lnSpc>
                <a:spcPts val="3600"/>
              </a:lnSpc>
            </a:pPr>
            <a:r>
              <a:rPr lang="en-US" sz="3000" b="1" spc="-60">
                <a:solidFill>
                  <a:srgbClr val="000000"/>
                </a:solidFill>
                <a:latin typeface="Body Text Fit Bold"/>
                <a:ea typeface="Body Text Fit Bold"/>
                <a:cs typeface="Body Text Fit Bold"/>
                <a:sym typeface="Body Text Fit Bold"/>
              </a:rPr>
              <a:t>- Loa:</a:t>
            </a:r>
            <a:r>
              <a:rPr lang="en-US" sz="3000" spc="-60">
                <a:solidFill>
                  <a:srgbClr val="000000"/>
                </a:solidFill>
                <a:latin typeface="Body Text Fit"/>
                <a:ea typeface="Body Text Fit"/>
                <a:cs typeface="Body Text Fit"/>
                <a:sym typeface="Body Text Fit"/>
              </a:rPr>
              <a:t> Phát âm thanh báo động khi có chuyển động được phát hiện bởi cảm biến.</a:t>
            </a:r>
          </a:p>
          <a:p>
            <a:pPr algn="just">
              <a:lnSpc>
                <a:spcPts val="3600"/>
              </a:lnSpc>
            </a:pPr>
            <a:r>
              <a:rPr lang="en-US" sz="3000" b="1" spc="-60">
                <a:solidFill>
                  <a:srgbClr val="000000"/>
                </a:solidFill>
                <a:latin typeface="Body Text Fit Bold"/>
                <a:ea typeface="Body Text Fit Bold"/>
                <a:cs typeface="Body Text Fit Bold"/>
                <a:sym typeface="Body Text Fit Bold"/>
              </a:rPr>
              <a:t>- Module SIM A7680C:</a:t>
            </a:r>
            <a:r>
              <a:rPr lang="en-US" sz="3000" spc="-60">
                <a:solidFill>
                  <a:srgbClr val="000000"/>
                </a:solidFill>
                <a:latin typeface="Body Text Fit"/>
                <a:ea typeface="Body Text Fit"/>
                <a:cs typeface="Body Text Fit"/>
                <a:sym typeface="Body Text Fit"/>
              </a:rPr>
              <a:t> Giao tiếp với STM32 thông qua giao tiếp UART để thực hiện gửi tin nhắn cảnh báo đến số điện thoại người dùng khi phát hiện đột nhập.</a:t>
            </a:r>
          </a:p>
          <a:p>
            <a:pPr algn="just">
              <a:lnSpc>
                <a:spcPts val="3600"/>
              </a:lnSpc>
            </a:pPr>
            <a:endParaRPr lang="en-US" sz="3000" spc="-60">
              <a:solidFill>
                <a:srgbClr val="000000"/>
              </a:solidFill>
              <a:latin typeface="Body Text Fit"/>
              <a:ea typeface="Body Text Fit"/>
              <a:cs typeface="Body Text Fit"/>
              <a:sym typeface="Body Text Fit"/>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2156581"/>
            <a:ext cx="327660" cy="8763380"/>
            <a:chOff x="0" y="0"/>
            <a:chExt cx="86297" cy="2308051"/>
          </a:xfrm>
        </p:grpSpPr>
        <p:sp>
          <p:nvSpPr>
            <p:cNvPr id="3" name="Freeform 3"/>
            <p:cNvSpPr/>
            <p:nvPr/>
          </p:nvSpPr>
          <p:spPr>
            <a:xfrm>
              <a:off x="0" y="0"/>
              <a:ext cx="86297" cy="2308051"/>
            </a:xfrm>
            <a:custGeom>
              <a:avLst/>
              <a:gdLst/>
              <a:ahLst/>
              <a:cxnLst/>
              <a:rect l="l" t="t" r="r" b="b"/>
              <a:pathLst>
                <a:path w="86297" h="2308051">
                  <a:moveTo>
                    <a:pt x="43149" y="0"/>
                  </a:moveTo>
                  <a:lnTo>
                    <a:pt x="43149" y="0"/>
                  </a:lnTo>
                  <a:cubicBezTo>
                    <a:pt x="66979" y="0"/>
                    <a:pt x="86297" y="19318"/>
                    <a:pt x="86297" y="43149"/>
                  </a:cubicBezTo>
                  <a:lnTo>
                    <a:pt x="86297" y="2264902"/>
                  </a:lnTo>
                  <a:cubicBezTo>
                    <a:pt x="86297" y="2276346"/>
                    <a:pt x="81751" y="2287321"/>
                    <a:pt x="73659" y="2295413"/>
                  </a:cubicBezTo>
                  <a:cubicBezTo>
                    <a:pt x="65567" y="2303505"/>
                    <a:pt x="54592" y="2308051"/>
                    <a:pt x="43149" y="2308051"/>
                  </a:cubicBezTo>
                  <a:lnTo>
                    <a:pt x="43149" y="2308051"/>
                  </a:lnTo>
                  <a:cubicBezTo>
                    <a:pt x="31705" y="2308051"/>
                    <a:pt x="20730" y="2303505"/>
                    <a:pt x="12638" y="2295413"/>
                  </a:cubicBezTo>
                  <a:cubicBezTo>
                    <a:pt x="4546" y="2287321"/>
                    <a:pt x="0" y="2276346"/>
                    <a:pt x="0" y="2264902"/>
                  </a:cubicBezTo>
                  <a:lnTo>
                    <a:pt x="0" y="43149"/>
                  </a:lnTo>
                  <a:cubicBezTo>
                    <a:pt x="0" y="31705"/>
                    <a:pt x="4546" y="20730"/>
                    <a:pt x="12638" y="12638"/>
                  </a:cubicBezTo>
                  <a:cubicBezTo>
                    <a:pt x="20730" y="4546"/>
                    <a:pt x="31705" y="0"/>
                    <a:pt x="43149" y="0"/>
                  </a:cubicBezTo>
                  <a:close/>
                </a:path>
              </a:pathLst>
            </a:custGeom>
            <a:gradFill rotWithShape="1">
              <a:gsLst>
                <a:gs pos="0">
                  <a:srgbClr val="000437">
                    <a:alpha val="100000"/>
                  </a:srgbClr>
                </a:gs>
                <a:gs pos="100000">
                  <a:srgbClr val="00466D">
                    <a:alpha val="100000"/>
                  </a:srgbClr>
                </a:gs>
              </a:gsLst>
              <a:lin ang="5400000"/>
            </a:gradFill>
          </p:spPr>
        </p:sp>
        <p:sp>
          <p:nvSpPr>
            <p:cNvPr id="4" name="TextBox 4"/>
            <p:cNvSpPr txBox="1"/>
            <p:nvPr/>
          </p:nvSpPr>
          <p:spPr>
            <a:xfrm>
              <a:off x="0" y="-57150"/>
              <a:ext cx="86297" cy="2365201"/>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0" y="-632960"/>
            <a:ext cx="327660" cy="2520916"/>
            <a:chOff x="0" y="0"/>
            <a:chExt cx="86297" cy="663945"/>
          </a:xfrm>
        </p:grpSpPr>
        <p:sp>
          <p:nvSpPr>
            <p:cNvPr id="6" name="Freeform 6"/>
            <p:cNvSpPr/>
            <p:nvPr/>
          </p:nvSpPr>
          <p:spPr>
            <a:xfrm>
              <a:off x="0" y="0"/>
              <a:ext cx="86297" cy="663945"/>
            </a:xfrm>
            <a:custGeom>
              <a:avLst/>
              <a:gdLst/>
              <a:ahLst/>
              <a:cxnLst/>
              <a:rect l="l" t="t" r="r" b="b"/>
              <a:pathLst>
                <a:path w="86297" h="663945">
                  <a:moveTo>
                    <a:pt x="43149" y="0"/>
                  </a:moveTo>
                  <a:lnTo>
                    <a:pt x="43149" y="0"/>
                  </a:lnTo>
                  <a:cubicBezTo>
                    <a:pt x="66979" y="0"/>
                    <a:pt x="86297" y="19318"/>
                    <a:pt x="86297" y="43149"/>
                  </a:cubicBezTo>
                  <a:lnTo>
                    <a:pt x="86297" y="620796"/>
                  </a:lnTo>
                  <a:cubicBezTo>
                    <a:pt x="86297" y="644627"/>
                    <a:pt x="66979" y="663945"/>
                    <a:pt x="43149" y="663945"/>
                  </a:cubicBezTo>
                  <a:lnTo>
                    <a:pt x="43149" y="663945"/>
                  </a:lnTo>
                  <a:cubicBezTo>
                    <a:pt x="31705" y="663945"/>
                    <a:pt x="20730" y="659399"/>
                    <a:pt x="12638" y="651307"/>
                  </a:cubicBezTo>
                  <a:cubicBezTo>
                    <a:pt x="4546" y="643215"/>
                    <a:pt x="0" y="632240"/>
                    <a:pt x="0" y="620796"/>
                  </a:cubicBezTo>
                  <a:lnTo>
                    <a:pt x="0" y="43149"/>
                  </a:lnTo>
                  <a:cubicBezTo>
                    <a:pt x="0" y="31705"/>
                    <a:pt x="4546" y="20730"/>
                    <a:pt x="12638" y="12638"/>
                  </a:cubicBezTo>
                  <a:cubicBezTo>
                    <a:pt x="20730" y="4546"/>
                    <a:pt x="31705" y="0"/>
                    <a:pt x="43149" y="0"/>
                  </a:cubicBezTo>
                  <a:close/>
                </a:path>
              </a:pathLst>
            </a:custGeom>
            <a:gradFill rotWithShape="1">
              <a:gsLst>
                <a:gs pos="0">
                  <a:srgbClr val="74EEFA">
                    <a:alpha val="100000"/>
                  </a:srgbClr>
                </a:gs>
                <a:gs pos="100000">
                  <a:srgbClr val="2484B5">
                    <a:alpha val="100000"/>
                  </a:srgbClr>
                </a:gs>
              </a:gsLst>
              <a:lin ang="5400000"/>
            </a:gradFill>
          </p:spPr>
        </p:sp>
        <p:sp>
          <p:nvSpPr>
            <p:cNvPr id="7" name="TextBox 7"/>
            <p:cNvSpPr txBox="1"/>
            <p:nvPr/>
          </p:nvSpPr>
          <p:spPr>
            <a:xfrm>
              <a:off x="0" y="-57150"/>
              <a:ext cx="86297" cy="721095"/>
            </a:xfrm>
            <a:prstGeom prst="rect">
              <a:avLst/>
            </a:prstGeom>
          </p:spPr>
          <p:txBody>
            <a:bodyPr lIns="50800" tIns="50800" rIns="50800" bIns="50800" rtlCol="0" anchor="ctr"/>
            <a:lstStyle/>
            <a:p>
              <a:pPr algn="ctr">
                <a:lnSpc>
                  <a:spcPts val="2659"/>
                </a:lnSpc>
              </a:pPr>
              <a:endParaRPr/>
            </a:p>
          </p:txBody>
        </p:sp>
      </p:grpSp>
      <p:sp>
        <p:nvSpPr>
          <p:cNvPr id="8" name="Freeform 8"/>
          <p:cNvSpPr/>
          <p:nvPr/>
        </p:nvSpPr>
        <p:spPr>
          <a:xfrm>
            <a:off x="11293887" y="2156581"/>
            <a:ext cx="6994113" cy="8229600"/>
          </a:xfrm>
          <a:custGeom>
            <a:avLst/>
            <a:gdLst/>
            <a:ahLst/>
            <a:cxnLst/>
            <a:rect l="l" t="t" r="r" b="b"/>
            <a:pathLst>
              <a:path w="6994113" h="8229600">
                <a:moveTo>
                  <a:pt x="0" y="0"/>
                </a:moveTo>
                <a:lnTo>
                  <a:pt x="6994113" y="0"/>
                </a:lnTo>
                <a:lnTo>
                  <a:pt x="6994113" y="8229600"/>
                </a:lnTo>
                <a:lnTo>
                  <a:pt x="0" y="8229600"/>
                </a:lnTo>
                <a:lnTo>
                  <a:pt x="0" y="0"/>
                </a:lnTo>
                <a:close/>
              </a:path>
            </a:pathLst>
          </a:custGeom>
          <a:blipFill>
            <a:blip r:embed="rId2"/>
            <a:stretch>
              <a:fillRect/>
            </a:stretch>
          </a:blipFill>
        </p:spPr>
      </p:sp>
      <p:graphicFrame>
        <p:nvGraphicFramePr>
          <p:cNvPr id="9" name="Table 9"/>
          <p:cNvGraphicFramePr>
            <a:graphicFrameLocks noGrp="1"/>
          </p:cNvGraphicFramePr>
          <p:nvPr/>
        </p:nvGraphicFramePr>
        <p:xfrm>
          <a:off x="2621015" y="3610885"/>
          <a:ext cx="13045969" cy="4074859"/>
        </p:xfrm>
        <a:graphic>
          <a:graphicData uri="http://schemas.openxmlformats.org/drawingml/2006/table">
            <a:tbl>
              <a:tblPr/>
              <a:tblGrid>
                <a:gridCol w="1501644"/>
                <a:gridCol w="7410828"/>
                <a:gridCol w="4133497"/>
              </a:tblGrid>
              <a:tr h="1011952">
                <a:tc>
                  <a:txBody>
                    <a:bodyPr/>
                    <a:lstStyle/>
                    <a:p>
                      <a:pPr algn="ctr">
                        <a:lnSpc>
                          <a:spcPts val="3919"/>
                        </a:lnSpc>
                        <a:defRPr/>
                      </a:pPr>
                      <a:r>
                        <a:rPr lang="en-US" sz="2799" b="1">
                          <a:solidFill>
                            <a:srgbClr val="000000"/>
                          </a:solidFill>
                          <a:latin typeface="Body Text Fit Bold"/>
                          <a:ea typeface="Body Text Fit Bold"/>
                          <a:cs typeface="Body Text Fit Bold"/>
                          <a:sym typeface="Body Text Fit Bold"/>
                        </a:rPr>
                        <a:t>STT</a:t>
                      </a:r>
                      <a:endParaRPr lang="en-US" sz="1100"/>
                    </a:p>
                  </a:txBody>
                  <a:tcPr marL="190500" marR="190500" marT="190500" marB="190500" anchor="ctr">
                    <a:lnL w="47625" cap="flat" cmpd="sng" algn="ctr">
                      <a:solidFill>
                        <a:srgbClr val="072E5D"/>
                      </a:solidFill>
                      <a:prstDash val="solid"/>
                      <a:round/>
                      <a:headEnd type="none" w="med" len="med"/>
                      <a:tailEnd type="none" w="med" len="med"/>
                    </a:lnL>
                    <a:lnR w="47625" cap="flat" cmpd="sng" algn="ctr">
                      <a:solidFill>
                        <a:srgbClr val="072E5D"/>
                      </a:solidFill>
                      <a:prstDash val="solid"/>
                      <a:round/>
                      <a:headEnd type="none" w="med" len="med"/>
                      <a:tailEnd type="none" w="med" len="med"/>
                    </a:lnR>
                    <a:lnT w="47625" cap="flat" cmpd="sng" algn="ctr">
                      <a:solidFill>
                        <a:srgbClr val="072E5D"/>
                      </a:solidFill>
                      <a:prstDash val="solid"/>
                      <a:round/>
                      <a:headEnd type="none" w="med" len="med"/>
                      <a:tailEnd type="none" w="med" len="med"/>
                    </a:lnT>
                    <a:lnB w="47625" cap="flat" cmpd="sng" algn="ctr">
                      <a:solidFill>
                        <a:srgbClr val="072E5D"/>
                      </a:solidFill>
                      <a:prstDash val="solid"/>
                      <a:round/>
                      <a:headEnd type="none" w="med" len="med"/>
                      <a:tailEnd type="none" w="med" len="med"/>
                    </a:lnB>
                    <a:solidFill>
                      <a:srgbClr val="FFFFFF"/>
                    </a:solidFill>
                  </a:tcPr>
                </a:tc>
                <a:tc>
                  <a:txBody>
                    <a:bodyPr/>
                    <a:lstStyle/>
                    <a:p>
                      <a:pPr algn="l">
                        <a:lnSpc>
                          <a:spcPts val="3919"/>
                        </a:lnSpc>
                        <a:defRPr/>
                      </a:pPr>
                      <a:r>
                        <a:rPr lang="en-US" sz="2799" b="1">
                          <a:solidFill>
                            <a:srgbClr val="000000"/>
                          </a:solidFill>
                          <a:latin typeface="Body Text Fit Bold"/>
                          <a:ea typeface="Body Text Fit Bold"/>
                          <a:cs typeface="Body Text Fit Bold"/>
                          <a:sym typeface="Body Text Fit Bold"/>
                        </a:rPr>
                        <a:t>Họ và tên</a:t>
                      </a:r>
                      <a:endParaRPr lang="en-US" sz="1100"/>
                    </a:p>
                  </a:txBody>
                  <a:tcPr marL="190500" marR="190500" marT="190500" marB="190500" anchor="ctr">
                    <a:lnL w="47625" cap="flat" cmpd="sng" algn="ctr">
                      <a:solidFill>
                        <a:srgbClr val="072E5D"/>
                      </a:solidFill>
                      <a:prstDash val="solid"/>
                      <a:round/>
                      <a:headEnd type="none" w="med" len="med"/>
                      <a:tailEnd type="none" w="med" len="med"/>
                    </a:lnL>
                    <a:lnR w="47625" cap="flat" cmpd="sng" algn="ctr">
                      <a:solidFill>
                        <a:srgbClr val="072E5D"/>
                      </a:solidFill>
                      <a:prstDash val="solid"/>
                      <a:round/>
                      <a:headEnd type="none" w="med" len="med"/>
                      <a:tailEnd type="none" w="med" len="med"/>
                    </a:lnR>
                    <a:lnT w="47625" cap="flat" cmpd="sng" algn="ctr">
                      <a:solidFill>
                        <a:srgbClr val="072E5D"/>
                      </a:solidFill>
                      <a:prstDash val="solid"/>
                      <a:round/>
                      <a:headEnd type="none" w="med" len="med"/>
                      <a:tailEnd type="none" w="med" len="med"/>
                    </a:lnT>
                    <a:lnB w="47625" cap="flat" cmpd="sng" algn="ctr">
                      <a:solidFill>
                        <a:srgbClr val="072E5D"/>
                      </a:solidFill>
                      <a:prstDash val="solid"/>
                      <a:round/>
                      <a:headEnd type="none" w="med" len="med"/>
                      <a:tailEnd type="none" w="med" len="med"/>
                    </a:lnB>
                    <a:solidFill>
                      <a:srgbClr val="FFFFFF"/>
                    </a:solidFill>
                  </a:tcPr>
                </a:tc>
                <a:tc>
                  <a:txBody>
                    <a:bodyPr/>
                    <a:lstStyle/>
                    <a:p>
                      <a:pPr algn="ctr">
                        <a:lnSpc>
                          <a:spcPts val="3919"/>
                        </a:lnSpc>
                        <a:defRPr/>
                      </a:pPr>
                      <a:r>
                        <a:rPr lang="en-US" sz="2799" b="1">
                          <a:solidFill>
                            <a:srgbClr val="000000"/>
                          </a:solidFill>
                          <a:latin typeface="Body Text Fit Bold"/>
                          <a:ea typeface="Body Text Fit Bold"/>
                          <a:cs typeface="Body Text Fit Bold"/>
                          <a:sym typeface="Body Text Fit Bold"/>
                        </a:rPr>
                        <a:t>MSSV</a:t>
                      </a:r>
                      <a:endParaRPr lang="en-US" sz="1100"/>
                    </a:p>
                  </a:txBody>
                  <a:tcPr marL="190500" marR="190500" marT="190500" marB="190500" anchor="ctr">
                    <a:lnL w="47625" cap="flat" cmpd="sng" algn="ctr">
                      <a:solidFill>
                        <a:srgbClr val="072E5D"/>
                      </a:solidFill>
                      <a:prstDash val="solid"/>
                      <a:round/>
                      <a:headEnd type="none" w="med" len="med"/>
                      <a:tailEnd type="none" w="med" len="med"/>
                    </a:lnL>
                    <a:lnR w="47625" cap="flat" cmpd="sng" algn="ctr">
                      <a:solidFill>
                        <a:srgbClr val="072E5D"/>
                      </a:solidFill>
                      <a:prstDash val="solid"/>
                      <a:round/>
                      <a:headEnd type="none" w="med" len="med"/>
                      <a:tailEnd type="none" w="med" len="med"/>
                    </a:lnR>
                    <a:lnT w="47625" cap="flat" cmpd="sng" algn="ctr">
                      <a:solidFill>
                        <a:srgbClr val="072E5D"/>
                      </a:solidFill>
                      <a:prstDash val="solid"/>
                      <a:round/>
                      <a:headEnd type="none" w="med" len="med"/>
                      <a:tailEnd type="none" w="med" len="med"/>
                    </a:lnT>
                    <a:lnB w="47625" cap="flat" cmpd="sng" algn="ctr">
                      <a:solidFill>
                        <a:srgbClr val="072E5D"/>
                      </a:solidFill>
                      <a:prstDash val="solid"/>
                      <a:round/>
                      <a:headEnd type="none" w="med" len="med"/>
                      <a:tailEnd type="none" w="med" len="med"/>
                    </a:lnB>
                    <a:solidFill>
                      <a:srgbClr val="FFFFFF"/>
                    </a:solidFill>
                  </a:tcPr>
                </a:tc>
              </a:tr>
              <a:tr h="1039003">
                <a:tc>
                  <a:txBody>
                    <a:bodyPr/>
                    <a:lstStyle/>
                    <a:p>
                      <a:pPr algn="ctr">
                        <a:lnSpc>
                          <a:spcPts val="3919"/>
                        </a:lnSpc>
                        <a:defRPr/>
                      </a:pPr>
                      <a:r>
                        <a:rPr lang="en-US" sz="2799" b="1">
                          <a:solidFill>
                            <a:srgbClr val="000000"/>
                          </a:solidFill>
                          <a:latin typeface="Body Text Fit Bold"/>
                          <a:ea typeface="Body Text Fit Bold"/>
                          <a:cs typeface="Body Text Fit Bold"/>
                          <a:sym typeface="Body Text Fit Bold"/>
                        </a:rPr>
                        <a:t>1</a:t>
                      </a:r>
                      <a:endParaRPr lang="en-US" sz="1100"/>
                    </a:p>
                  </a:txBody>
                  <a:tcPr marL="190500" marR="190500" marT="190500" marB="190500" anchor="ctr">
                    <a:lnL w="47625" cap="flat" cmpd="sng" algn="ctr">
                      <a:solidFill>
                        <a:srgbClr val="072E5D"/>
                      </a:solidFill>
                      <a:prstDash val="solid"/>
                      <a:round/>
                      <a:headEnd type="none" w="med" len="med"/>
                      <a:tailEnd type="none" w="med" len="med"/>
                    </a:lnL>
                    <a:lnR w="47625" cap="flat" cmpd="sng" algn="ctr">
                      <a:solidFill>
                        <a:srgbClr val="072E5D"/>
                      </a:solidFill>
                      <a:prstDash val="solid"/>
                      <a:round/>
                      <a:headEnd type="none" w="med" len="med"/>
                      <a:tailEnd type="none" w="med" len="med"/>
                    </a:lnR>
                    <a:lnT w="47625" cap="flat" cmpd="sng" algn="ctr">
                      <a:solidFill>
                        <a:srgbClr val="072E5D"/>
                      </a:solidFill>
                      <a:prstDash val="solid"/>
                      <a:round/>
                      <a:headEnd type="none" w="med" len="med"/>
                      <a:tailEnd type="none" w="med" len="med"/>
                    </a:lnT>
                    <a:lnB w="47625" cap="flat" cmpd="sng" algn="ctr">
                      <a:solidFill>
                        <a:srgbClr val="072E5D"/>
                      </a:solidFill>
                      <a:prstDash val="solid"/>
                      <a:round/>
                      <a:headEnd type="none" w="med" len="med"/>
                      <a:tailEnd type="none" w="med" len="med"/>
                    </a:lnB>
                    <a:solidFill>
                      <a:srgbClr val="FFFFFF"/>
                    </a:solidFill>
                  </a:tcPr>
                </a:tc>
                <a:tc>
                  <a:txBody>
                    <a:bodyPr/>
                    <a:lstStyle/>
                    <a:p>
                      <a:pPr algn="l">
                        <a:lnSpc>
                          <a:spcPts val="3919"/>
                        </a:lnSpc>
                        <a:defRPr/>
                      </a:pPr>
                      <a:r>
                        <a:rPr lang="en-US" sz="2799" b="1">
                          <a:solidFill>
                            <a:srgbClr val="000000"/>
                          </a:solidFill>
                          <a:latin typeface="Body Text Fit Bold"/>
                          <a:ea typeface="Body Text Fit Bold"/>
                          <a:cs typeface="Body Text Fit Bold"/>
                          <a:sym typeface="Body Text Fit Bold"/>
                        </a:rPr>
                        <a:t>Tô Kỳ Anh</a:t>
                      </a:r>
                      <a:endParaRPr lang="en-US" sz="1100"/>
                    </a:p>
                  </a:txBody>
                  <a:tcPr marL="190500" marR="190500" marT="190500" marB="190500" anchor="ctr">
                    <a:lnL w="47625" cap="flat" cmpd="sng" algn="ctr">
                      <a:solidFill>
                        <a:srgbClr val="072E5D"/>
                      </a:solidFill>
                      <a:prstDash val="solid"/>
                      <a:round/>
                      <a:headEnd type="none" w="med" len="med"/>
                      <a:tailEnd type="none" w="med" len="med"/>
                    </a:lnL>
                    <a:lnR w="47625" cap="flat" cmpd="sng" algn="ctr">
                      <a:solidFill>
                        <a:srgbClr val="072E5D"/>
                      </a:solidFill>
                      <a:prstDash val="solid"/>
                      <a:round/>
                      <a:headEnd type="none" w="med" len="med"/>
                      <a:tailEnd type="none" w="med" len="med"/>
                    </a:lnR>
                    <a:lnT w="47625" cap="flat" cmpd="sng" algn="ctr">
                      <a:solidFill>
                        <a:srgbClr val="072E5D"/>
                      </a:solidFill>
                      <a:prstDash val="solid"/>
                      <a:round/>
                      <a:headEnd type="none" w="med" len="med"/>
                      <a:tailEnd type="none" w="med" len="med"/>
                    </a:lnT>
                    <a:lnB w="47625" cap="flat" cmpd="sng" algn="ctr">
                      <a:solidFill>
                        <a:srgbClr val="072E5D"/>
                      </a:solidFill>
                      <a:prstDash val="solid"/>
                      <a:round/>
                      <a:headEnd type="none" w="med" len="med"/>
                      <a:tailEnd type="none" w="med" len="med"/>
                    </a:lnB>
                    <a:solidFill>
                      <a:srgbClr val="FFFFFF"/>
                    </a:solidFill>
                  </a:tcPr>
                </a:tc>
                <a:tc>
                  <a:txBody>
                    <a:bodyPr/>
                    <a:lstStyle/>
                    <a:p>
                      <a:pPr algn="ctr">
                        <a:lnSpc>
                          <a:spcPts val="3919"/>
                        </a:lnSpc>
                        <a:defRPr/>
                      </a:pPr>
                      <a:r>
                        <a:rPr lang="en-US" sz="2799" b="1">
                          <a:solidFill>
                            <a:srgbClr val="000000"/>
                          </a:solidFill>
                          <a:latin typeface="Body Text Fit Bold"/>
                          <a:ea typeface="Body Text Fit Bold"/>
                          <a:cs typeface="Body Text Fit Bold"/>
                          <a:sym typeface="Body Text Fit Bold"/>
                        </a:rPr>
                        <a:t>2210132</a:t>
                      </a:r>
                      <a:endParaRPr lang="en-US" sz="1100"/>
                    </a:p>
                  </a:txBody>
                  <a:tcPr marL="190500" marR="190500" marT="190500" marB="190500" anchor="ctr">
                    <a:lnL w="47625" cap="flat" cmpd="sng" algn="ctr">
                      <a:solidFill>
                        <a:srgbClr val="072E5D"/>
                      </a:solidFill>
                      <a:prstDash val="solid"/>
                      <a:round/>
                      <a:headEnd type="none" w="med" len="med"/>
                      <a:tailEnd type="none" w="med" len="med"/>
                    </a:lnL>
                    <a:lnR w="47625" cap="flat" cmpd="sng" algn="ctr">
                      <a:solidFill>
                        <a:srgbClr val="072E5D"/>
                      </a:solidFill>
                      <a:prstDash val="solid"/>
                      <a:round/>
                      <a:headEnd type="none" w="med" len="med"/>
                      <a:tailEnd type="none" w="med" len="med"/>
                    </a:lnR>
                    <a:lnT w="47625" cap="flat" cmpd="sng" algn="ctr">
                      <a:solidFill>
                        <a:srgbClr val="072E5D"/>
                      </a:solidFill>
                      <a:prstDash val="solid"/>
                      <a:round/>
                      <a:headEnd type="none" w="med" len="med"/>
                      <a:tailEnd type="none" w="med" len="med"/>
                    </a:lnT>
                    <a:lnB w="47625" cap="flat" cmpd="sng" algn="ctr">
                      <a:solidFill>
                        <a:srgbClr val="072E5D"/>
                      </a:solidFill>
                      <a:prstDash val="solid"/>
                      <a:round/>
                      <a:headEnd type="none" w="med" len="med"/>
                      <a:tailEnd type="none" w="med" len="med"/>
                    </a:lnB>
                    <a:solidFill>
                      <a:srgbClr val="FFFFFF"/>
                    </a:solidFill>
                  </a:tcPr>
                </a:tc>
              </a:tr>
              <a:tr h="1011952">
                <a:tc>
                  <a:txBody>
                    <a:bodyPr/>
                    <a:lstStyle/>
                    <a:p>
                      <a:pPr algn="ctr">
                        <a:lnSpc>
                          <a:spcPts val="3919"/>
                        </a:lnSpc>
                        <a:defRPr/>
                      </a:pPr>
                      <a:r>
                        <a:rPr lang="en-US" sz="2799" b="1">
                          <a:solidFill>
                            <a:srgbClr val="000000"/>
                          </a:solidFill>
                          <a:latin typeface="Body Text Fit Bold"/>
                          <a:ea typeface="Body Text Fit Bold"/>
                          <a:cs typeface="Body Text Fit Bold"/>
                          <a:sym typeface="Body Text Fit Bold"/>
                        </a:rPr>
                        <a:t>2</a:t>
                      </a:r>
                      <a:endParaRPr lang="en-US" sz="1100"/>
                    </a:p>
                  </a:txBody>
                  <a:tcPr marL="190500" marR="190500" marT="190500" marB="190500" anchor="ctr">
                    <a:lnL w="47625" cap="flat" cmpd="sng" algn="ctr">
                      <a:solidFill>
                        <a:srgbClr val="072E5D"/>
                      </a:solidFill>
                      <a:prstDash val="solid"/>
                      <a:round/>
                      <a:headEnd type="none" w="med" len="med"/>
                      <a:tailEnd type="none" w="med" len="med"/>
                    </a:lnL>
                    <a:lnR w="47625" cap="flat" cmpd="sng" algn="ctr">
                      <a:solidFill>
                        <a:srgbClr val="072E5D"/>
                      </a:solidFill>
                      <a:prstDash val="solid"/>
                      <a:round/>
                      <a:headEnd type="none" w="med" len="med"/>
                      <a:tailEnd type="none" w="med" len="med"/>
                    </a:lnR>
                    <a:lnT w="47625" cap="flat" cmpd="sng" algn="ctr">
                      <a:solidFill>
                        <a:srgbClr val="072E5D"/>
                      </a:solidFill>
                      <a:prstDash val="solid"/>
                      <a:round/>
                      <a:headEnd type="none" w="med" len="med"/>
                      <a:tailEnd type="none" w="med" len="med"/>
                    </a:lnT>
                    <a:lnB w="47625" cap="flat" cmpd="sng" algn="ctr">
                      <a:solidFill>
                        <a:srgbClr val="072E5D"/>
                      </a:solidFill>
                      <a:prstDash val="solid"/>
                      <a:round/>
                      <a:headEnd type="none" w="med" len="med"/>
                      <a:tailEnd type="none" w="med" len="med"/>
                    </a:lnB>
                    <a:solidFill>
                      <a:srgbClr val="FFFFFF"/>
                    </a:solidFill>
                  </a:tcPr>
                </a:tc>
                <a:tc>
                  <a:txBody>
                    <a:bodyPr/>
                    <a:lstStyle/>
                    <a:p>
                      <a:pPr algn="l">
                        <a:lnSpc>
                          <a:spcPts val="3919"/>
                        </a:lnSpc>
                        <a:defRPr/>
                      </a:pPr>
                      <a:r>
                        <a:rPr lang="en-US" sz="2799" b="1">
                          <a:solidFill>
                            <a:srgbClr val="000000"/>
                          </a:solidFill>
                          <a:latin typeface="Body Text Fit Bold"/>
                          <a:ea typeface="Body Text Fit Bold"/>
                          <a:cs typeface="Body Text Fit Bold"/>
                          <a:sym typeface="Body Text Fit Bold"/>
                        </a:rPr>
                        <a:t>Nguyễn Lê Hoàng Phúc</a:t>
                      </a:r>
                      <a:endParaRPr lang="en-US" sz="1100"/>
                    </a:p>
                  </a:txBody>
                  <a:tcPr marL="190500" marR="190500" marT="190500" marB="190500" anchor="ctr">
                    <a:lnL w="47625" cap="flat" cmpd="sng" algn="ctr">
                      <a:solidFill>
                        <a:srgbClr val="072E5D"/>
                      </a:solidFill>
                      <a:prstDash val="solid"/>
                      <a:round/>
                      <a:headEnd type="none" w="med" len="med"/>
                      <a:tailEnd type="none" w="med" len="med"/>
                    </a:lnL>
                    <a:lnR w="47625" cap="flat" cmpd="sng" algn="ctr">
                      <a:solidFill>
                        <a:srgbClr val="072E5D"/>
                      </a:solidFill>
                      <a:prstDash val="solid"/>
                      <a:round/>
                      <a:headEnd type="none" w="med" len="med"/>
                      <a:tailEnd type="none" w="med" len="med"/>
                    </a:lnR>
                    <a:lnT w="47625" cap="flat" cmpd="sng" algn="ctr">
                      <a:solidFill>
                        <a:srgbClr val="072E5D"/>
                      </a:solidFill>
                      <a:prstDash val="solid"/>
                      <a:round/>
                      <a:headEnd type="none" w="med" len="med"/>
                      <a:tailEnd type="none" w="med" len="med"/>
                    </a:lnT>
                    <a:lnB w="47625" cap="flat" cmpd="sng" algn="ctr">
                      <a:solidFill>
                        <a:srgbClr val="072E5D"/>
                      </a:solidFill>
                      <a:prstDash val="solid"/>
                      <a:round/>
                      <a:headEnd type="none" w="med" len="med"/>
                      <a:tailEnd type="none" w="med" len="med"/>
                    </a:lnB>
                    <a:solidFill>
                      <a:srgbClr val="FFFFFF"/>
                    </a:solidFill>
                  </a:tcPr>
                </a:tc>
                <a:tc>
                  <a:txBody>
                    <a:bodyPr/>
                    <a:lstStyle/>
                    <a:p>
                      <a:pPr algn="ctr">
                        <a:lnSpc>
                          <a:spcPts val="3919"/>
                        </a:lnSpc>
                        <a:defRPr/>
                      </a:pPr>
                      <a:r>
                        <a:rPr lang="en-US" sz="2799" b="1">
                          <a:solidFill>
                            <a:srgbClr val="000000"/>
                          </a:solidFill>
                          <a:latin typeface="Body Text Fit Bold"/>
                          <a:ea typeface="Body Text Fit Bold"/>
                          <a:cs typeface="Body Text Fit Bold"/>
                          <a:sym typeface="Body Text Fit Bold"/>
                        </a:rPr>
                        <a:t>2212630</a:t>
                      </a:r>
                      <a:endParaRPr lang="en-US" sz="1100"/>
                    </a:p>
                  </a:txBody>
                  <a:tcPr marL="190500" marR="190500" marT="190500" marB="190500" anchor="ctr">
                    <a:lnL w="47625" cap="flat" cmpd="sng" algn="ctr">
                      <a:solidFill>
                        <a:srgbClr val="072E5D"/>
                      </a:solidFill>
                      <a:prstDash val="solid"/>
                      <a:round/>
                      <a:headEnd type="none" w="med" len="med"/>
                      <a:tailEnd type="none" w="med" len="med"/>
                    </a:lnL>
                    <a:lnR w="47625" cap="flat" cmpd="sng" algn="ctr">
                      <a:solidFill>
                        <a:srgbClr val="072E5D"/>
                      </a:solidFill>
                      <a:prstDash val="solid"/>
                      <a:round/>
                      <a:headEnd type="none" w="med" len="med"/>
                      <a:tailEnd type="none" w="med" len="med"/>
                    </a:lnR>
                    <a:lnT w="47625" cap="flat" cmpd="sng" algn="ctr">
                      <a:solidFill>
                        <a:srgbClr val="072E5D"/>
                      </a:solidFill>
                      <a:prstDash val="solid"/>
                      <a:round/>
                      <a:headEnd type="none" w="med" len="med"/>
                      <a:tailEnd type="none" w="med" len="med"/>
                    </a:lnT>
                    <a:lnB w="47625" cap="flat" cmpd="sng" algn="ctr">
                      <a:solidFill>
                        <a:srgbClr val="072E5D"/>
                      </a:solidFill>
                      <a:prstDash val="solid"/>
                      <a:round/>
                      <a:headEnd type="none" w="med" len="med"/>
                      <a:tailEnd type="none" w="med" len="med"/>
                    </a:lnB>
                    <a:solidFill>
                      <a:srgbClr val="FFFFFF"/>
                    </a:solidFill>
                  </a:tcPr>
                </a:tc>
              </a:tr>
              <a:tr h="1011952">
                <a:tc>
                  <a:txBody>
                    <a:bodyPr/>
                    <a:lstStyle/>
                    <a:p>
                      <a:pPr algn="ctr">
                        <a:lnSpc>
                          <a:spcPts val="3919"/>
                        </a:lnSpc>
                        <a:defRPr/>
                      </a:pPr>
                      <a:r>
                        <a:rPr lang="en-US" sz="2799" b="1">
                          <a:solidFill>
                            <a:srgbClr val="000000"/>
                          </a:solidFill>
                          <a:latin typeface="Body Text Fit Bold"/>
                          <a:ea typeface="Body Text Fit Bold"/>
                          <a:cs typeface="Body Text Fit Bold"/>
                          <a:sym typeface="Body Text Fit Bold"/>
                        </a:rPr>
                        <a:t>3</a:t>
                      </a:r>
                      <a:endParaRPr lang="en-US" sz="1100"/>
                    </a:p>
                  </a:txBody>
                  <a:tcPr marL="190500" marR="190500" marT="190500" marB="190500" anchor="ctr">
                    <a:lnL w="47625" cap="flat" cmpd="sng" algn="ctr">
                      <a:solidFill>
                        <a:srgbClr val="072E5D"/>
                      </a:solidFill>
                      <a:prstDash val="solid"/>
                      <a:round/>
                      <a:headEnd type="none" w="med" len="med"/>
                      <a:tailEnd type="none" w="med" len="med"/>
                    </a:lnL>
                    <a:lnR w="47625" cap="flat" cmpd="sng" algn="ctr">
                      <a:solidFill>
                        <a:srgbClr val="072E5D"/>
                      </a:solidFill>
                      <a:prstDash val="solid"/>
                      <a:round/>
                      <a:headEnd type="none" w="med" len="med"/>
                      <a:tailEnd type="none" w="med" len="med"/>
                    </a:lnR>
                    <a:lnT w="47625" cap="flat" cmpd="sng" algn="ctr">
                      <a:solidFill>
                        <a:srgbClr val="072E5D"/>
                      </a:solidFill>
                      <a:prstDash val="solid"/>
                      <a:round/>
                      <a:headEnd type="none" w="med" len="med"/>
                      <a:tailEnd type="none" w="med" len="med"/>
                    </a:lnT>
                    <a:lnB w="47625" cap="flat" cmpd="sng" algn="ctr">
                      <a:solidFill>
                        <a:srgbClr val="072E5D"/>
                      </a:solidFill>
                      <a:prstDash val="solid"/>
                      <a:round/>
                      <a:headEnd type="none" w="med" len="med"/>
                      <a:tailEnd type="none" w="med" len="med"/>
                    </a:lnB>
                    <a:solidFill>
                      <a:srgbClr val="FFFFFF"/>
                    </a:solidFill>
                  </a:tcPr>
                </a:tc>
                <a:tc>
                  <a:txBody>
                    <a:bodyPr/>
                    <a:lstStyle/>
                    <a:p>
                      <a:pPr algn="l">
                        <a:lnSpc>
                          <a:spcPts val="3919"/>
                        </a:lnSpc>
                        <a:defRPr/>
                      </a:pPr>
                      <a:r>
                        <a:rPr lang="en-US" sz="2799" b="1">
                          <a:solidFill>
                            <a:srgbClr val="000000"/>
                          </a:solidFill>
                          <a:latin typeface="Body Text Fit Bold"/>
                          <a:ea typeface="Body Text Fit Bold"/>
                          <a:cs typeface="Body Text Fit Bold"/>
                          <a:sym typeface="Body Text Fit Bold"/>
                        </a:rPr>
                        <a:t>Lưu Thị Hoài Phương</a:t>
                      </a:r>
                      <a:endParaRPr lang="en-US" sz="1100"/>
                    </a:p>
                  </a:txBody>
                  <a:tcPr marL="190500" marR="190500" marT="190500" marB="190500" anchor="ctr">
                    <a:lnL w="47625" cap="flat" cmpd="sng" algn="ctr">
                      <a:solidFill>
                        <a:srgbClr val="072E5D"/>
                      </a:solidFill>
                      <a:prstDash val="solid"/>
                      <a:round/>
                      <a:headEnd type="none" w="med" len="med"/>
                      <a:tailEnd type="none" w="med" len="med"/>
                    </a:lnL>
                    <a:lnR w="47625" cap="flat" cmpd="sng" algn="ctr">
                      <a:solidFill>
                        <a:srgbClr val="072E5D"/>
                      </a:solidFill>
                      <a:prstDash val="solid"/>
                      <a:round/>
                      <a:headEnd type="none" w="med" len="med"/>
                      <a:tailEnd type="none" w="med" len="med"/>
                    </a:lnR>
                    <a:lnT w="47625" cap="flat" cmpd="sng" algn="ctr">
                      <a:solidFill>
                        <a:srgbClr val="072E5D"/>
                      </a:solidFill>
                      <a:prstDash val="solid"/>
                      <a:round/>
                      <a:headEnd type="none" w="med" len="med"/>
                      <a:tailEnd type="none" w="med" len="med"/>
                    </a:lnT>
                    <a:lnB w="47625" cap="flat" cmpd="sng" algn="ctr">
                      <a:solidFill>
                        <a:srgbClr val="072E5D"/>
                      </a:solidFill>
                      <a:prstDash val="solid"/>
                      <a:round/>
                      <a:headEnd type="none" w="med" len="med"/>
                      <a:tailEnd type="none" w="med" len="med"/>
                    </a:lnB>
                    <a:solidFill>
                      <a:srgbClr val="FFFFFF"/>
                    </a:solidFill>
                  </a:tcPr>
                </a:tc>
                <a:tc>
                  <a:txBody>
                    <a:bodyPr/>
                    <a:lstStyle/>
                    <a:p>
                      <a:pPr algn="ctr">
                        <a:lnSpc>
                          <a:spcPts val="3919"/>
                        </a:lnSpc>
                        <a:defRPr/>
                      </a:pPr>
                      <a:r>
                        <a:rPr lang="en-US" sz="2799" b="1">
                          <a:solidFill>
                            <a:srgbClr val="000000"/>
                          </a:solidFill>
                          <a:latin typeface="Body Text Fit Bold"/>
                          <a:ea typeface="Body Text Fit Bold"/>
                          <a:cs typeface="Body Text Fit Bold"/>
                          <a:sym typeface="Body Text Fit Bold"/>
                        </a:rPr>
                        <a:t>2212688</a:t>
                      </a:r>
                      <a:endParaRPr lang="en-US" sz="1100"/>
                    </a:p>
                  </a:txBody>
                  <a:tcPr marL="190500" marR="190500" marT="190500" marB="190500" anchor="ctr">
                    <a:lnL w="47625" cap="flat" cmpd="sng" algn="ctr">
                      <a:solidFill>
                        <a:srgbClr val="072E5D"/>
                      </a:solidFill>
                      <a:prstDash val="solid"/>
                      <a:round/>
                      <a:headEnd type="none" w="med" len="med"/>
                      <a:tailEnd type="none" w="med" len="med"/>
                    </a:lnL>
                    <a:lnR w="47625" cap="flat" cmpd="sng" algn="ctr">
                      <a:solidFill>
                        <a:srgbClr val="072E5D"/>
                      </a:solidFill>
                      <a:prstDash val="solid"/>
                      <a:round/>
                      <a:headEnd type="none" w="med" len="med"/>
                      <a:tailEnd type="none" w="med" len="med"/>
                    </a:lnR>
                    <a:lnT w="47625" cap="flat" cmpd="sng" algn="ctr">
                      <a:solidFill>
                        <a:srgbClr val="072E5D"/>
                      </a:solidFill>
                      <a:prstDash val="solid"/>
                      <a:round/>
                      <a:headEnd type="none" w="med" len="med"/>
                      <a:tailEnd type="none" w="med" len="med"/>
                    </a:lnT>
                    <a:lnB w="47625" cap="flat" cmpd="sng" algn="ctr">
                      <a:solidFill>
                        <a:srgbClr val="072E5D"/>
                      </a:solidFill>
                      <a:prstDash val="solid"/>
                      <a:round/>
                      <a:headEnd type="none" w="med" len="med"/>
                      <a:tailEnd type="none" w="med" len="med"/>
                    </a:lnB>
                    <a:solidFill>
                      <a:srgbClr val="FFFFFF"/>
                    </a:solidFill>
                  </a:tcPr>
                </a:tc>
              </a:tr>
            </a:tbl>
          </a:graphicData>
        </a:graphic>
      </p:graphicFrame>
      <p:sp>
        <p:nvSpPr>
          <p:cNvPr id="10" name="TextBox 10"/>
          <p:cNvSpPr txBox="1"/>
          <p:nvPr/>
        </p:nvSpPr>
        <p:spPr>
          <a:xfrm>
            <a:off x="3659596" y="904875"/>
            <a:ext cx="10968808" cy="1184275"/>
          </a:xfrm>
          <a:prstGeom prst="rect">
            <a:avLst/>
          </a:prstGeom>
        </p:spPr>
        <p:txBody>
          <a:bodyPr lIns="0" tIns="0" rIns="0" bIns="0" rtlCol="0" anchor="t">
            <a:spAutoFit/>
          </a:bodyPr>
          <a:lstStyle/>
          <a:p>
            <a:pPr algn="ctr">
              <a:lnSpc>
                <a:spcPts val="9799"/>
              </a:lnSpc>
              <a:spcBef>
                <a:spcPct val="0"/>
              </a:spcBef>
            </a:pPr>
            <a:r>
              <a:rPr lang="en-US" sz="6999" b="1" spc="-139">
                <a:solidFill>
                  <a:srgbClr val="000000"/>
                </a:solidFill>
                <a:latin typeface="Fahkwang Bold"/>
                <a:ea typeface="Fahkwang Bold"/>
                <a:cs typeface="Fahkwang Bold"/>
                <a:sym typeface="Fahkwang Bold"/>
              </a:rPr>
              <a:t>Danh sách thành viên</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10800000">
            <a:off x="0" y="-632960"/>
            <a:ext cx="327660" cy="8763380"/>
            <a:chOff x="0" y="0"/>
            <a:chExt cx="86297" cy="2308051"/>
          </a:xfrm>
        </p:grpSpPr>
        <p:sp>
          <p:nvSpPr>
            <p:cNvPr id="3" name="Freeform 3"/>
            <p:cNvSpPr/>
            <p:nvPr/>
          </p:nvSpPr>
          <p:spPr>
            <a:xfrm>
              <a:off x="0" y="0"/>
              <a:ext cx="86297" cy="2308051"/>
            </a:xfrm>
            <a:custGeom>
              <a:avLst/>
              <a:gdLst/>
              <a:ahLst/>
              <a:cxnLst/>
              <a:rect l="l" t="t" r="r" b="b"/>
              <a:pathLst>
                <a:path w="86297" h="2308051">
                  <a:moveTo>
                    <a:pt x="43149" y="0"/>
                  </a:moveTo>
                  <a:lnTo>
                    <a:pt x="43149" y="0"/>
                  </a:lnTo>
                  <a:cubicBezTo>
                    <a:pt x="66979" y="0"/>
                    <a:pt x="86297" y="19318"/>
                    <a:pt x="86297" y="43149"/>
                  </a:cubicBezTo>
                  <a:lnTo>
                    <a:pt x="86297" y="2264902"/>
                  </a:lnTo>
                  <a:cubicBezTo>
                    <a:pt x="86297" y="2276346"/>
                    <a:pt x="81751" y="2287321"/>
                    <a:pt x="73659" y="2295413"/>
                  </a:cubicBezTo>
                  <a:cubicBezTo>
                    <a:pt x="65567" y="2303505"/>
                    <a:pt x="54592" y="2308051"/>
                    <a:pt x="43149" y="2308051"/>
                  </a:cubicBezTo>
                  <a:lnTo>
                    <a:pt x="43149" y="2308051"/>
                  </a:lnTo>
                  <a:cubicBezTo>
                    <a:pt x="31705" y="2308051"/>
                    <a:pt x="20730" y="2303505"/>
                    <a:pt x="12638" y="2295413"/>
                  </a:cubicBezTo>
                  <a:cubicBezTo>
                    <a:pt x="4546" y="2287321"/>
                    <a:pt x="0" y="2276346"/>
                    <a:pt x="0" y="2264902"/>
                  </a:cubicBezTo>
                  <a:lnTo>
                    <a:pt x="0" y="43149"/>
                  </a:lnTo>
                  <a:cubicBezTo>
                    <a:pt x="0" y="31705"/>
                    <a:pt x="4546" y="20730"/>
                    <a:pt x="12638" y="12638"/>
                  </a:cubicBezTo>
                  <a:cubicBezTo>
                    <a:pt x="20730" y="4546"/>
                    <a:pt x="31705" y="0"/>
                    <a:pt x="43149" y="0"/>
                  </a:cubicBezTo>
                  <a:close/>
                </a:path>
              </a:pathLst>
            </a:custGeom>
            <a:gradFill rotWithShape="1">
              <a:gsLst>
                <a:gs pos="0">
                  <a:srgbClr val="000437">
                    <a:alpha val="100000"/>
                  </a:srgbClr>
                </a:gs>
                <a:gs pos="100000">
                  <a:srgbClr val="00466D">
                    <a:alpha val="100000"/>
                  </a:srgbClr>
                </a:gs>
              </a:gsLst>
              <a:lin ang="5400000"/>
            </a:gradFill>
          </p:spPr>
        </p:sp>
        <p:sp>
          <p:nvSpPr>
            <p:cNvPr id="4" name="TextBox 4"/>
            <p:cNvSpPr txBox="1"/>
            <p:nvPr/>
          </p:nvSpPr>
          <p:spPr>
            <a:xfrm>
              <a:off x="0" y="-57150"/>
              <a:ext cx="86297" cy="2365201"/>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rot="-10800000">
            <a:off x="0" y="8399044"/>
            <a:ext cx="327660" cy="2520916"/>
            <a:chOff x="0" y="0"/>
            <a:chExt cx="86297" cy="663945"/>
          </a:xfrm>
        </p:grpSpPr>
        <p:sp>
          <p:nvSpPr>
            <p:cNvPr id="6" name="Freeform 6"/>
            <p:cNvSpPr/>
            <p:nvPr/>
          </p:nvSpPr>
          <p:spPr>
            <a:xfrm>
              <a:off x="0" y="0"/>
              <a:ext cx="86297" cy="663945"/>
            </a:xfrm>
            <a:custGeom>
              <a:avLst/>
              <a:gdLst/>
              <a:ahLst/>
              <a:cxnLst/>
              <a:rect l="l" t="t" r="r" b="b"/>
              <a:pathLst>
                <a:path w="86297" h="663945">
                  <a:moveTo>
                    <a:pt x="43149" y="0"/>
                  </a:moveTo>
                  <a:lnTo>
                    <a:pt x="43149" y="0"/>
                  </a:lnTo>
                  <a:cubicBezTo>
                    <a:pt x="66979" y="0"/>
                    <a:pt x="86297" y="19318"/>
                    <a:pt x="86297" y="43149"/>
                  </a:cubicBezTo>
                  <a:lnTo>
                    <a:pt x="86297" y="620796"/>
                  </a:lnTo>
                  <a:cubicBezTo>
                    <a:pt x="86297" y="644627"/>
                    <a:pt x="66979" y="663945"/>
                    <a:pt x="43149" y="663945"/>
                  </a:cubicBezTo>
                  <a:lnTo>
                    <a:pt x="43149" y="663945"/>
                  </a:lnTo>
                  <a:cubicBezTo>
                    <a:pt x="31705" y="663945"/>
                    <a:pt x="20730" y="659399"/>
                    <a:pt x="12638" y="651307"/>
                  </a:cubicBezTo>
                  <a:cubicBezTo>
                    <a:pt x="4546" y="643215"/>
                    <a:pt x="0" y="632240"/>
                    <a:pt x="0" y="620796"/>
                  </a:cubicBezTo>
                  <a:lnTo>
                    <a:pt x="0" y="43149"/>
                  </a:lnTo>
                  <a:cubicBezTo>
                    <a:pt x="0" y="31705"/>
                    <a:pt x="4546" y="20730"/>
                    <a:pt x="12638" y="12638"/>
                  </a:cubicBezTo>
                  <a:cubicBezTo>
                    <a:pt x="20730" y="4546"/>
                    <a:pt x="31705" y="0"/>
                    <a:pt x="43149" y="0"/>
                  </a:cubicBezTo>
                  <a:close/>
                </a:path>
              </a:pathLst>
            </a:custGeom>
            <a:gradFill rotWithShape="1">
              <a:gsLst>
                <a:gs pos="0">
                  <a:srgbClr val="74EEFA">
                    <a:alpha val="100000"/>
                  </a:srgbClr>
                </a:gs>
                <a:gs pos="100000">
                  <a:srgbClr val="2484B5">
                    <a:alpha val="100000"/>
                  </a:srgbClr>
                </a:gs>
              </a:gsLst>
              <a:lin ang="5400000"/>
            </a:gradFill>
          </p:spPr>
        </p:sp>
        <p:sp>
          <p:nvSpPr>
            <p:cNvPr id="7" name="TextBox 7"/>
            <p:cNvSpPr txBox="1"/>
            <p:nvPr/>
          </p:nvSpPr>
          <p:spPr>
            <a:xfrm>
              <a:off x="0" y="-57150"/>
              <a:ext cx="86297" cy="721095"/>
            </a:xfrm>
            <a:prstGeom prst="rect">
              <a:avLst/>
            </a:prstGeom>
          </p:spPr>
          <p:txBody>
            <a:bodyPr lIns="50800" tIns="50800" rIns="50800" bIns="50800" rtlCol="0" anchor="ctr"/>
            <a:lstStyle/>
            <a:p>
              <a:pPr algn="ctr">
                <a:lnSpc>
                  <a:spcPts val="2659"/>
                </a:lnSpc>
              </a:pPr>
              <a:endParaRPr/>
            </a:p>
          </p:txBody>
        </p:sp>
      </p:grpSp>
      <p:sp>
        <p:nvSpPr>
          <p:cNvPr id="8" name="AutoShape 8"/>
          <p:cNvSpPr/>
          <p:nvPr/>
        </p:nvSpPr>
        <p:spPr>
          <a:xfrm>
            <a:off x="650058" y="2707884"/>
            <a:ext cx="249274" cy="0"/>
          </a:xfrm>
          <a:prstGeom prst="line">
            <a:avLst/>
          </a:prstGeom>
          <a:ln w="95250" cap="rnd">
            <a:gradFill>
              <a:gsLst>
                <a:gs pos="0">
                  <a:srgbClr val="000437">
                    <a:alpha val="100000"/>
                  </a:srgbClr>
                </a:gs>
                <a:gs pos="100000">
                  <a:srgbClr val="00466D">
                    <a:alpha val="100000"/>
                  </a:srgbClr>
                </a:gs>
              </a:gsLst>
              <a:lin ang="0"/>
            </a:gradFill>
            <a:prstDash val="solid"/>
            <a:headEnd type="none" w="sm" len="sm"/>
            <a:tailEnd type="none" w="sm" len="sm"/>
          </a:ln>
        </p:spPr>
      </p:sp>
      <p:sp>
        <p:nvSpPr>
          <p:cNvPr id="9" name="TextBox 9"/>
          <p:cNvSpPr txBox="1"/>
          <p:nvPr/>
        </p:nvSpPr>
        <p:spPr>
          <a:xfrm>
            <a:off x="1048985" y="2466919"/>
            <a:ext cx="10567691" cy="577179"/>
          </a:xfrm>
          <a:prstGeom prst="rect">
            <a:avLst/>
          </a:prstGeom>
        </p:spPr>
        <p:txBody>
          <a:bodyPr lIns="0" tIns="0" rIns="0" bIns="0" rtlCol="0" anchor="t">
            <a:spAutoFit/>
          </a:bodyPr>
          <a:lstStyle/>
          <a:p>
            <a:pPr algn="just">
              <a:lnSpc>
                <a:spcPts val="4562"/>
              </a:lnSpc>
            </a:pPr>
            <a:r>
              <a:rPr lang="en-US" sz="3802" b="1" spc="-76">
                <a:solidFill>
                  <a:srgbClr val="000000"/>
                </a:solidFill>
                <a:latin typeface="Body Text Fit Bold"/>
                <a:ea typeface="Body Text Fit Bold"/>
                <a:cs typeface="Body Text Fit Bold"/>
                <a:sym typeface="Body Text Fit Bold"/>
              </a:rPr>
              <a:t>Đặc tả phần cứng (Hardware Specification)</a:t>
            </a:r>
          </a:p>
        </p:txBody>
      </p:sp>
      <p:sp>
        <p:nvSpPr>
          <p:cNvPr id="10" name="TextBox 10"/>
          <p:cNvSpPr txBox="1"/>
          <p:nvPr/>
        </p:nvSpPr>
        <p:spPr>
          <a:xfrm>
            <a:off x="1048985" y="3354437"/>
            <a:ext cx="10935297" cy="485775"/>
          </a:xfrm>
          <a:prstGeom prst="rect">
            <a:avLst/>
          </a:prstGeom>
        </p:spPr>
        <p:txBody>
          <a:bodyPr lIns="0" tIns="0" rIns="0" bIns="0" rtlCol="0" anchor="t">
            <a:spAutoFit/>
          </a:bodyPr>
          <a:lstStyle/>
          <a:p>
            <a:pPr algn="l">
              <a:lnSpc>
                <a:spcPts val="3840"/>
              </a:lnSpc>
            </a:pPr>
            <a:r>
              <a:rPr lang="en-US" sz="3200" b="1" spc="-64">
                <a:solidFill>
                  <a:srgbClr val="072E5D"/>
                </a:solidFill>
                <a:latin typeface="Body Text Fit Bold"/>
                <a:ea typeface="Body Text Fit Bold"/>
                <a:cs typeface="Body Text Fit Bold"/>
                <a:sym typeface="Body Text Fit Bold"/>
              </a:rPr>
              <a:t>Nguyên lý hoạt động</a:t>
            </a:r>
          </a:p>
        </p:txBody>
      </p:sp>
      <p:sp>
        <p:nvSpPr>
          <p:cNvPr id="11" name="TextBox 11"/>
          <p:cNvSpPr txBox="1"/>
          <p:nvPr/>
        </p:nvSpPr>
        <p:spPr>
          <a:xfrm>
            <a:off x="1028700" y="146560"/>
            <a:ext cx="11491999" cy="1184275"/>
          </a:xfrm>
          <a:prstGeom prst="rect">
            <a:avLst/>
          </a:prstGeom>
        </p:spPr>
        <p:txBody>
          <a:bodyPr lIns="0" tIns="0" rIns="0" bIns="0" rtlCol="0" anchor="t">
            <a:spAutoFit/>
          </a:bodyPr>
          <a:lstStyle/>
          <a:p>
            <a:pPr algn="l">
              <a:lnSpc>
                <a:spcPts val="9799"/>
              </a:lnSpc>
              <a:spcBef>
                <a:spcPct val="0"/>
              </a:spcBef>
            </a:pPr>
            <a:r>
              <a:rPr lang="en-US" sz="6999" b="1" spc="-139">
                <a:solidFill>
                  <a:srgbClr val="072E5D"/>
                </a:solidFill>
                <a:latin typeface="Fahkwang Bold"/>
                <a:ea typeface="Fahkwang Bold"/>
                <a:cs typeface="Fahkwang Bold"/>
                <a:sym typeface="Fahkwang Bold"/>
              </a:rPr>
              <a:t>Đặc tả hệ thống</a:t>
            </a:r>
          </a:p>
        </p:txBody>
      </p:sp>
      <p:sp>
        <p:nvSpPr>
          <p:cNvPr id="12" name="TextBox 12"/>
          <p:cNvSpPr txBox="1"/>
          <p:nvPr/>
        </p:nvSpPr>
        <p:spPr>
          <a:xfrm>
            <a:off x="1028700" y="1302506"/>
            <a:ext cx="8696210" cy="854075"/>
          </a:xfrm>
          <a:prstGeom prst="rect">
            <a:avLst/>
          </a:prstGeom>
        </p:spPr>
        <p:txBody>
          <a:bodyPr lIns="0" tIns="0" rIns="0" bIns="0" rtlCol="0" anchor="t">
            <a:spAutoFit/>
          </a:bodyPr>
          <a:lstStyle/>
          <a:p>
            <a:pPr algn="l">
              <a:lnSpc>
                <a:spcPts val="7000"/>
              </a:lnSpc>
              <a:spcBef>
                <a:spcPct val="0"/>
              </a:spcBef>
            </a:pPr>
            <a:r>
              <a:rPr lang="en-US" sz="5000" b="1" spc="-100">
                <a:solidFill>
                  <a:srgbClr val="000000"/>
                </a:solidFill>
                <a:latin typeface="Fahkwang Bold"/>
                <a:ea typeface="Fahkwang Bold"/>
                <a:cs typeface="Fahkwang Bold"/>
                <a:sym typeface="Fahkwang Bold"/>
              </a:rPr>
              <a:t>System Specification</a:t>
            </a:r>
          </a:p>
        </p:txBody>
      </p:sp>
      <p:sp>
        <p:nvSpPr>
          <p:cNvPr id="13" name="Freeform 13"/>
          <p:cNvSpPr/>
          <p:nvPr/>
        </p:nvSpPr>
        <p:spPr>
          <a:xfrm>
            <a:off x="610487" y="3354437"/>
            <a:ext cx="328416" cy="331315"/>
          </a:xfrm>
          <a:custGeom>
            <a:avLst/>
            <a:gdLst/>
            <a:ahLst/>
            <a:cxnLst/>
            <a:rect l="l" t="t" r="r" b="b"/>
            <a:pathLst>
              <a:path w="328416" h="331315">
                <a:moveTo>
                  <a:pt x="0" y="0"/>
                </a:moveTo>
                <a:lnTo>
                  <a:pt x="328416" y="0"/>
                </a:lnTo>
                <a:lnTo>
                  <a:pt x="328416" y="331314"/>
                </a:lnTo>
                <a:lnTo>
                  <a:pt x="0" y="331314"/>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14" name="TextBox 14"/>
          <p:cNvSpPr txBox="1"/>
          <p:nvPr/>
        </p:nvSpPr>
        <p:spPr>
          <a:xfrm>
            <a:off x="706096" y="3830687"/>
            <a:ext cx="16875807" cy="5953125"/>
          </a:xfrm>
          <a:prstGeom prst="rect">
            <a:avLst/>
          </a:prstGeom>
        </p:spPr>
        <p:txBody>
          <a:bodyPr lIns="0" tIns="0" rIns="0" bIns="0" rtlCol="0" anchor="t">
            <a:spAutoFit/>
          </a:bodyPr>
          <a:lstStyle/>
          <a:p>
            <a:pPr algn="just">
              <a:lnSpc>
                <a:spcPts val="3600"/>
              </a:lnSpc>
            </a:pPr>
            <a:r>
              <a:rPr lang="en-US" sz="3000" b="1" spc="-60">
                <a:solidFill>
                  <a:srgbClr val="000000"/>
                </a:solidFill>
                <a:latin typeface="Body Text Fit Bold"/>
                <a:ea typeface="Body Text Fit Bold"/>
                <a:cs typeface="Body Text Fit Bold"/>
                <a:sym typeface="Body Text Fit Bold"/>
              </a:rPr>
              <a:t>- Khởi động hệ thống:</a:t>
            </a:r>
          </a:p>
          <a:p>
            <a:pPr algn="just">
              <a:lnSpc>
                <a:spcPts val="3600"/>
              </a:lnSpc>
            </a:pPr>
            <a:r>
              <a:rPr lang="en-US" sz="3000" spc="-60">
                <a:solidFill>
                  <a:srgbClr val="000000"/>
                </a:solidFill>
                <a:latin typeface="Body Text Fit"/>
                <a:ea typeface="Body Text Fit"/>
                <a:cs typeface="Body Text Fit"/>
                <a:sym typeface="Body Text Fit"/>
              </a:rPr>
              <a:t>+ Khi được cấp nguồn, các khối linh kiện được kích hoạt.</a:t>
            </a:r>
          </a:p>
          <a:p>
            <a:pPr algn="just">
              <a:lnSpc>
                <a:spcPts val="3600"/>
              </a:lnSpc>
            </a:pPr>
            <a:r>
              <a:rPr lang="en-US" sz="3000" spc="-60">
                <a:solidFill>
                  <a:srgbClr val="000000"/>
                </a:solidFill>
                <a:latin typeface="Body Text Fit"/>
                <a:ea typeface="Body Text Fit"/>
                <a:cs typeface="Body Text Fit"/>
                <a:sym typeface="Body Text Fit"/>
              </a:rPr>
              <a:t>+ STM32 thực hiện kiểm tra trạng thái ban đầu và chuẩn bị cho quá trình giám sát.</a:t>
            </a:r>
          </a:p>
          <a:p>
            <a:pPr algn="just">
              <a:lnSpc>
                <a:spcPts val="3600"/>
              </a:lnSpc>
            </a:pPr>
            <a:r>
              <a:rPr lang="en-US" sz="3000" b="1" spc="-60">
                <a:solidFill>
                  <a:srgbClr val="000000"/>
                </a:solidFill>
                <a:latin typeface="Body Text Fit Bold"/>
                <a:ea typeface="Body Text Fit Bold"/>
                <a:cs typeface="Body Text Fit Bold"/>
                <a:sym typeface="Body Text Fit Bold"/>
              </a:rPr>
              <a:t>- Giám sát chuyển động:</a:t>
            </a:r>
          </a:p>
          <a:p>
            <a:pPr algn="just">
              <a:lnSpc>
                <a:spcPts val="3600"/>
              </a:lnSpc>
            </a:pPr>
            <a:r>
              <a:rPr lang="en-US" sz="3000" spc="-60">
                <a:solidFill>
                  <a:srgbClr val="000000"/>
                </a:solidFill>
                <a:latin typeface="Body Text Fit"/>
                <a:ea typeface="Body Text Fit"/>
                <a:cs typeface="Body Text Fit"/>
                <a:sym typeface="Body Text Fit"/>
              </a:rPr>
              <a:t>+ Cảm biến HC-SR501 liên tục giám sát khu vực xung quanh.</a:t>
            </a:r>
          </a:p>
          <a:p>
            <a:pPr algn="just">
              <a:lnSpc>
                <a:spcPts val="3600"/>
              </a:lnSpc>
            </a:pPr>
            <a:r>
              <a:rPr lang="en-US" sz="3000" spc="-60">
                <a:solidFill>
                  <a:srgbClr val="000000"/>
                </a:solidFill>
                <a:latin typeface="Body Text Fit"/>
                <a:ea typeface="Body Text Fit"/>
                <a:cs typeface="Body Text Fit"/>
                <a:sym typeface="Body Text Fit"/>
              </a:rPr>
              <a:t>+ Khi phát hiện chuyển động trong phạm vi hoạt động, cảm biến gửi tín hiệu mức cao đến vi điều khiển STM32.</a:t>
            </a:r>
          </a:p>
          <a:p>
            <a:pPr algn="just">
              <a:lnSpc>
                <a:spcPts val="3600"/>
              </a:lnSpc>
            </a:pPr>
            <a:r>
              <a:rPr lang="en-US" sz="3000" b="1" spc="-60">
                <a:solidFill>
                  <a:srgbClr val="000000"/>
                </a:solidFill>
                <a:latin typeface="Body Text Fit Bold"/>
                <a:ea typeface="Body Text Fit Bold"/>
                <a:cs typeface="Body Text Fit Bold"/>
                <a:sym typeface="Body Text Fit Bold"/>
              </a:rPr>
              <a:t>- Xử lý tín hiệu từ cảm biến:</a:t>
            </a:r>
            <a:r>
              <a:rPr lang="en-US" sz="3000" spc="-60">
                <a:solidFill>
                  <a:srgbClr val="000000"/>
                </a:solidFill>
                <a:latin typeface="Body Text Fit"/>
                <a:ea typeface="Body Text Fit"/>
                <a:cs typeface="Body Text Fit"/>
                <a:sym typeface="Body Text Fit"/>
              </a:rPr>
              <a:t> STM32 nhận tín hiệu từ cảm biến và xác nhận tình trạng có chuyển động. Sau đó, vi điều khiển thực hiện hai hành động:</a:t>
            </a:r>
          </a:p>
          <a:p>
            <a:pPr algn="just">
              <a:lnSpc>
                <a:spcPts val="3600"/>
              </a:lnSpc>
            </a:pPr>
            <a:r>
              <a:rPr lang="en-US" sz="3000" spc="-60">
                <a:solidFill>
                  <a:srgbClr val="000000"/>
                </a:solidFill>
                <a:latin typeface="Body Text Fit"/>
                <a:ea typeface="Body Text Fit"/>
                <a:cs typeface="Body Text Fit"/>
                <a:sym typeface="Body Text Fit"/>
              </a:rPr>
              <a:t>+ Kích hoạt loa phát âm thanh báo động.</a:t>
            </a:r>
          </a:p>
          <a:p>
            <a:pPr algn="just">
              <a:lnSpc>
                <a:spcPts val="3600"/>
              </a:lnSpc>
            </a:pPr>
            <a:r>
              <a:rPr lang="en-US" sz="3000" spc="-60">
                <a:solidFill>
                  <a:srgbClr val="000000"/>
                </a:solidFill>
                <a:latin typeface="Body Text Fit"/>
                <a:ea typeface="Body Text Fit"/>
                <a:cs typeface="Body Text Fit"/>
                <a:sym typeface="Body Text Fit"/>
              </a:rPr>
              <a:t>+ Gửi lệnh đến module SIM để cảnh báo từ xa.</a:t>
            </a:r>
          </a:p>
          <a:p>
            <a:pPr algn="just">
              <a:lnSpc>
                <a:spcPts val="3600"/>
              </a:lnSpc>
            </a:pPr>
            <a:r>
              <a:rPr lang="en-US" sz="3000" b="1" spc="-60">
                <a:solidFill>
                  <a:srgbClr val="000000"/>
                </a:solidFill>
                <a:latin typeface="Body Text Fit Bold"/>
                <a:ea typeface="Body Text Fit Bold"/>
                <a:cs typeface="Body Text Fit Bold"/>
                <a:sym typeface="Body Text Fit Bold"/>
              </a:rPr>
              <a:t>- Cảnh báo từ xa qua module SIM:</a:t>
            </a:r>
            <a:r>
              <a:rPr lang="en-US" sz="3000" spc="-60">
                <a:solidFill>
                  <a:srgbClr val="000000"/>
                </a:solidFill>
                <a:latin typeface="Body Text Fit"/>
                <a:ea typeface="Body Text Fit"/>
                <a:cs typeface="Body Text Fit"/>
                <a:sym typeface="Body Text Fit"/>
              </a:rPr>
              <a:t> Module SIM A7680C gửi tin nhắn SMS đến số điện thoại được cài đặt sẵn. Nội dung tin nhắn chứa thông tin về sự xâm nhập.</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2156581"/>
            <a:ext cx="327660" cy="8763380"/>
            <a:chOff x="0" y="0"/>
            <a:chExt cx="86297" cy="2308051"/>
          </a:xfrm>
        </p:grpSpPr>
        <p:sp>
          <p:nvSpPr>
            <p:cNvPr id="3" name="Freeform 3"/>
            <p:cNvSpPr/>
            <p:nvPr/>
          </p:nvSpPr>
          <p:spPr>
            <a:xfrm>
              <a:off x="0" y="0"/>
              <a:ext cx="86297" cy="2308051"/>
            </a:xfrm>
            <a:custGeom>
              <a:avLst/>
              <a:gdLst/>
              <a:ahLst/>
              <a:cxnLst/>
              <a:rect l="l" t="t" r="r" b="b"/>
              <a:pathLst>
                <a:path w="86297" h="2308051">
                  <a:moveTo>
                    <a:pt x="43149" y="0"/>
                  </a:moveTo>
                  <a:lnTo>
                    <a:pt x="43149" y="0"/>
                  </a:lnTo>
                  <a:cubicBezTo>
                    <a:pt x="66979" y="0"/>
                    <a:pt x="86297" y="19318"/>
                    <a:pt x="86297" y="43149"/>
                  </a:cubicBezTo>
                  <a:lnTo>
                    <a:pt x="86297" y="2264902"/>
                  </a:lnTo>
                  <a:cubicBezTo>
                    <a:pt x="86297" y="2276346"/>
                    <a:pt x="81751" y="2287321"/>
                    <a:pt x="73659" y="2295413"/>
                  </a:cubicBezTo>
                  <a:cubicBezTo>
                    <a:pt x="65567" y="2303505"/>
                    <a:pt x="54592" y="2308051"/>
                    <a:pt x="43149" y="2308051"/>
                  </a:cubicBezTo>
                  <a:lnTo>
                    <a:pt x="43149" y="2308051"/>
                  </a:lnTo>
                  <a:cubicBezTo>
                    <a:pt x="31705" y="2308051"/>
                    <a:pt x="20730" y="2303505"/>
                    <a:pt x="12638" y="2295413"/>
                  </a:cubicBezTo>
                  <a:cubicBezTo>
                    <a:pt x="4546" y="2287321"/>
                    <a:pt x="0" y="2276346"/>
                    <a:pt x="0" y="2264902"/>
                  </a:cubicBezTo>
                  <a:lnTo>
                    <a:pt x="0" y="43149"/>
                  </a:lnTo>
                  <a:cubicBezTo>
                    <a:pt x="0" y="31705"/>
                    <a:pt x="4546" y="20730"/>
                    <a:pt x="12638" y="12638"/>
                  </a:cubicBezTo>
                  <a:cubicBezTo>
                    <a:pt x="20730" y="4546"/>
                    <a:pt x="31705" y="0"/>
                    <a:pt x="43149" y="0"/>
                  </a:cubicBezTo>
                  <a:close/>
                </a:path>
              </a:pathLst>
            </a:custGeom>
            <a:gradFill rotWithShape="1">
              <a:gsLst>
                <a:gs pos="0">
                  <a:srgbClr val="000437">
                    <a:alpha val="100000"/>
                  </a:srgbClr>
                </a:gs>
                <a:gs pos="100000">
                  <a:srgbClr val="00466D">
                    <a:alpha val="100000"/>
                  </a:srgbClr>
                </a:gs>
              </a:gsLst>
              <a:lin ang="5400000"/>
            </a:gradFill>
          </p:spPr>
        </p:sp>
        <p:sp>
          <p:nvSpPr>
            <p:cNvPr id="4" name="TextBox 4"/>
            <p:cNvSpPr txBox="1"/>
            <p:nvPr/>
          </p:nvSpPr>
          <p:spPr>
            <a:xfrm>
              <a:off x="0" y="-57150"/>
              <a:ext cx="86297" cy="2365201"/>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0" y="-632960"/>
            <a:ext cx="327660" cy="2520916"/>
            <a:chOff x="0" y="0"/>
            <a:chExt cx="86297" cy="663945"/>
          </a:xfrm>
        </p:grpSpPr>
        <p:sp>
          <p:nvSpPr>
            <p:cNvPr id="6" name="Freeform 6"/>
            <p:cNvSpPr/>
            <p:nvPr/>
          </p:nvSpPr>
          <p:spPr>
            <a:xfrm>
              <a:off x="0" y="0"/>
              <a:ext cx="86297" cy="663945"/>
            </a:xfrm>
            <a:custGeom>
              <a:avLst/>
              <a:gdLst/>
              <a:ahLst/>
              <a:cxnLst/>
              <a:rect l="l" t="t" r="r" b="b"/>
              <a:pathLst>
                <a:path w="86297" h="663945">
                  <a:moveTo>
                    <a:pt x="43149" y="0"/>
                  </a:moveTo>
                  <a:lnTo>
                    <a:pt x="43149" y="0"/>
                  </a:lnTo>
                  <a:cubicBezTo>
                    <a:pt x="66979" y="0"/>
                    <a:pt x="86297" y="19318"/>
                    <a:pt x="86297" y="43149"/>
                  </a:cubicBezTo>
                  <a:lnTo>
                    <a:pt x="86297" y="620796"/>
                  </a:lnTo>
                  <a:cubicBezTo>
                    <a:pt x="86297" y="644627"/>
                    <a:pt x="66979" y="663945"/>
                    <a:pt x="43149" y="663945"/>
                  </a:cubicBezTo>
                  <a:lnTo>
                    <a:pt x="43149" y="663945"/>
                  </a:lnTo>
                  <a:cubicBezTo>
                    <a:pt x="31705" y="663945"/>
                    <a:pt x="20730" y="659399"/>
                    <a:pt x="12638" y="651307"/>
                  </a:cubicBezTo>
                  <a:cubicBezTo>
                    <a:pt x="4546" y="643215"/>
                    <a:pt x="0" y="632240"/>
                    <a:pt x="0" y="620796"/>
                  </a:cubicBezTo>
                  <a:lnTo>
                    <a:pt x="0" y="43149"/>
                  </a:lnTo>
                  <a:cubicBezTo>
                    <a:pt x="0" y="31705"/>
                    <a:pt x="4546" y="20730"/>
                    <a:pt x="12638" y="12638"/>
                  </a:cubicBezTo>
                  <a:cubicBezTo>
                    <a:pt x="20730" y="4546"/>
                    <a:pt x="31705" y="0"/>
                    <a:pt x="43149" y="0"/>
                  </a:cubicBezTo>
                  <a:close/>
                </a:path>
              </a:pathLst>
            </a:custGeom>
            <a:gradFill rotWithShape="1">
              <a:gsLst>
                <a:gs pos="0">
                  <a:srgbClr val="74EEFA">
                    <a:alpha val="100000"/>
                  </a:srgbClr>
                </a:gs>
                <a:gs pos="100000">
                  <a:srgbClr val="2484B5">
                    <a:alpha val="100000"/>
                  </a:srgbClr>
                </a:gs>
              </a:gsLst>
              <a:lin ang="5400000"/>
            </a:gradFill>
          </p:spPr>
        </p:sp>
        <p:sp>
          <p:nvSpPr>
            <p:cNvPr id="7" name="TextBox 7"/>
            <p:cNvSpPr txBox="1"/>
            <p:nvPr/>
          </p:nvSpPr>
          <p:spPr>
            <a:xfrm>
              <a:off x="0" y="-57150"/>
              <a:ext cx="86297" cy="721095"/>
            </a:xfrm>
            <a:prstGeom prst="rect">
              <a:avLst/>
            </a:prstGeom>
          </p:spPr>
          <p:txBody>
            <a:bodyPr lIns="50800" tIns="50800" rIns="50800" bIns="50800" rtlCol="0" anchor="ctr"/>
            <a:lstStyle/>
            <a:p>
              <a:pPr algn="ctr">
                <a:lnSpc>
                  <a:spcPts val="2659"/>
                </a:lnSpc>
              </a:pPr>
              <a:endParaRPr/>
            </a:p>
          </p:txBody>
        </p:sp>
      </p:grpSp>
      <p:sp>
        <p:nvSpPr>
          <p:cNvPr id="8" name="Freeform 8"/>
          <p:cNvSpPr/>
          <p:nvPr/>
        </p:nvSpPr>
        <p:spPr>
          <a:xfrm>
            <a:off x="11293887" y="2156581"/>
            <a:ext cx="6994113" cy="8229600"/>
          </a:xfrm>
          <a:custGeom>
            <a:avLst/>
            <a:gdLst/>
            <a:ahLst/>
            <a:cxnLst/>
            <a:rect l="l" t="t" r="r" b="b"/>
            <a:pathLst>
              <a:path w="6994113" h="8229600">
                <a:moveTo>
                  <a:pt x="0" y="0"/>
                </a:moveTo>
                <a:lnTo>
                  <a:pt x="6994113" y="0"/>
                </a:lnTo>
                <a:lnTo>
                  <a:pt x="6994113" y="8229600"/>
                </a:lnTo>
                <a:lnTo>
                  <a:pt x="0" y="8229600"/>
                </a:lnTo>
                <a:lnTo>
                  <a:pt x="0" y="0"/>
                </a:lnTo>
                <a:close/>
              </a:path>
            </a:pathLst>
          </a:custGeom>
          <a:blipFill>
            <a:blip r:embed="rId2"/>
            <a:stretch>
              <a:fillRect/>
            </a:stretch>
          </a:blipFill>
        </p:spPr>
      </p:sp>
      <p:sp>
        <p:nvSpPr>
          <p:cNvPr id="9" name="Freeform 9"/>
          <p:cNvSpPr/>
          <p:nvPr/>
        </p:nvSpPr>
        <p:spPr>
          <a:xfrm>
            <a:off x="327660" y="2156581"/>
            <a:ext cx="13327287" cy="8229600"/>
          </a:xfrm>
          <a:custGeom>
            <a:avLst/>
            <a:gdLst/>
            <a:ahLst/>
            <a:cxnLst/>
            <a:rect l="l" t="t" r="r" b="b"/>
            <a:pathLst>
              <a:path w="13327287" h="8229600">
                <a:moveTo>
                  <a:pt x="0" y="0"/>
                </a:moveTo>
                <a:lnTo>
                  <a:pt x="13327287" y="0"/>
                </a:lnTo>
                <a:lnTo>
                  <a:pt x="13327287" y="8229600"/>
                </a:lnTo>
                <a:lnTo>
                  <a:pt x="0" y="8229600"/>
                </a:lnTo>
                <a:lnTo>
                  <a:pt x="0" y="0"/>
                </a:lnTo>
                <a:close/>
              </a:path>
            </a:pathLst>
          </a:custGeom>
          <a:blipFill>
            <a:blip r:embed="rId3"/>
            <a:stretch>
              <a:fillRect/>
            </a:stretch>
          </a:blipFill>
        </p:spPr>
      </p:sp>
      <p:sp>
        <p:nvSpPr>
          <p:cNvPr id="10" name="TextBox 10"/>
          <p:cNvSpPr txBox="1"/>
          <p:nvPr/>
        </p:nvSpPr>
        <p:spPr>
          <a:xfrm>
            <a:off x="748706" y="475098"/>
            <a:ext cx="16790588" cy="1368424"/>
          </a:xfrm>
          <a:prstGeom prst="rect">
            <a:avLst/>
          </a:prstGeom>
        </p:spPr>
        <p:txBody>
          <a:bodyPr lIns="0" tIns="0" rIns="0" bIns="0" rtlCol="0" anchor="t">
            <a:spAutoFit/>
          </a:bodyPr>
          <a:lstStyle/>
          <a:p>
            <a:pPr algn="ctr">
              <a:lnSpc>
                <a:spcPts val="11200"/>
              </a:lnSpc>
              <a:spcBef>
                <a:spcPct val="0"/>
              </a:spcBef>
            </a:pPr>
            <a:r>
              <a:rPr lang="en-US" sz="8000" b="1" spc="-160">
                <a:solidFill>
                  <a:srgbClr val="072E5D"/>
                </a:solidFill>
                <a:latin typeface="Fahkwang Bold"/>
                <a:ea typeface="Fahkwang Bold"/>
                <a:cs typeface="Fahkwang Bold"/>
                <a:sym typeface="Fahkwang Bold"/>
              </a:rPr>
              <a:t>3. Thiết kế</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2156581"/>
            <a:ext cx="327660" cy="8763380"/>
            <a:chOff x="0" y="0"/>
            <a:chExt cx="86297" cy="2308051"/>
          </a:xfrm>
        </p:grpSpPr>
        <p:sp>
          <p:nvSpPr>
            <p:cNvPr id="3" name="Freeform 3"/>
            <p:cNvSpPr/>
            <p:nvPr/>
          </p:nvSpPr>
          <p:spPr>
            <a:xfrm>
              <a:off x="0" y="0"/>
              <a:ext cx="86297" cy="2308051"/>
            </a:xfrm>
            <a:custGeom>
              <a:avLst/>
              <a:gdLst/>
              <a:ahLst/>
              <a:cxnLst/>
              <a:rect l="l" t="t" r="r" b="b"/>
              <a:pathLst>
                <a:path w="86297" h="2308051">
                  <a:moveTo>
                    <a:pt x="43149" y="0"/>
                  </a:moveTo>
                  <a:lnTo>
                    <a:pt x="43149" y="0"/>
                  </a:lnTo>
                  <a:cubicBezTo>
                    <a:pt x="66979" y="0"/>
                    <a:pt x="86297" y="19318"/>
                    <a:pt x="86297" y="43149"/>
                  </a:cubicBezTo>
                  <a:lnTo>
                    <a:pt x="86297" y="2264902"/>
                  </a:lnTo>
                  <a:cubicBezTo>
                    <a:pt x="86297" y="2276346"/>
                    <a:pt x="81751" y="2287321"/>
                    <a:pt x="73659" y="2295413"/>
                  </a:cubicBezTo>
                  <a:cubicBezTo>
                    <a:pt x="65567" y="2303505"/>
                    <a:pt x="54592" y="2308051"/>
                    <a:pt x="43149" y="2308051"/>
                  </a:cubicBezTo>
                  <a:lnTo>
                    <a:pt x="43149" y="2308051"/>
                  </a:lnTo>
                  <a:cubicBezTo>
                    <a:pt x="31705" y="2308051"/>
                    <a:pt x="20730" y="2303505"/>
                    <a:pt x="12638" y="2295413"/>
                  </a:cubicBezTo>
                  <a:cubicBezTo>
                    <a:pt x="4546" y="2287321"/>
                    <a:pt x="0" y="2276346"/>
                    <a:pt x="0" y="2264902"/>
                  </a:cubicBezTo>
                  <a:lnTo>
                    <a:pt x="0" y="43149"/>
                  </a:lnTo>
                  <a:cubicBezTo>
                    <a:pt x="0" y="31705"/>
                    <a:pt x="4546" y="20730"/>
                    <a:pt x="12638" y="12638"/>
                  </a:cubicBezTo>
                  <a:cubicBezTo>
                    <a:pt x="20730" y="4546"/>
                    <a:pt x="31705" y="0"/>
                    <a:pt x="43149" y="0"/>
                  </a:cubicBezTo>
                  <a:close/>
                </a:path>
              </a:pathLst>
            </a:custGeom>
            <a:gradFill rotWithShape="1">
              <a:gsLst>
                <a:gs pos="0">
                  <a:srgbClr val="000437">
                    <a:alpha val="100000"/>
                  </a:srgbClr>
                </a:gs>
                <a:gs pos="100000">
                  <a:srgbClr val="00466D">
                    <a:alpha val="100000"/>
                  </a:srgbClr>
                </a:gs>
              </a:gsLst>
              <a:lin ang="5400000"/>
            </a:gradFill>
          </p:spPr>
        </p:sp>
        <p:sp>
          <p:nvSpPr>
            <p:cNvPr id="4" name="TextBox 4"/>
            <p:cNvSpPr txBox="1"/>
            <p:nvPr/>
          </p:nvSpPr>
          <p:spPr>
            <a:xfrm>
              <a:off x="0" y="-57150"/>
              <a:ext cx="86297" cy="2365201"/>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0" y="-632960"/>
            <a:ext cx="327660" cy="2520916"/>
            <a:chOff x="0" y="0"/>
            <a:chExt cx="86297" cy="663945"/>
          </a:xfrm>
        </p:grpSpPr>
        <p:sp>
          <p:nvSpPr>
            <p:cNvPr id="6" name="Freeform 6"/>
            <p:cNvSpPr/>
            <p:nvPr/>
          </p:nvSpPr>
          <p:spPr>
            <a:xfrm>
              <a:off x="0" y="0"/>
              <a:ext cx="86297" cy="663945"/>
            </a:xfrm>
            <a:custGeom>
              <a:avLst/>
              <a:gdLst/>
              <a:ahLst/>
              <a:cxnLst/>
              <a:rect l="l" t="t" r="r" b="b"/>
              <a:pathLst>
                <a:path w="86297" h="663945">
                  <a:moveTo>
                    <a:pt x="43149" y="0"/>
                  </a:moveTo>
                  <a:lnTo>
                    <a:pt x="43149" y="0"/>
                  </a:lnTo>
                  <a:cubicBezTo>
                    <a:pt x="66979" y="0"/>
                    <a:pt x="86297" y="19318"/>
                    <a:pt x="86297" y="43149"/>
                  </a:cubicBezTo>
                  <a:lnTo>
                    <a:pt x="86297" y="620796"/>
                  </a:lnTo>
                  <a:cubicBezTo>
                    <a:pt x="86297" y="644627"/>
                    <a:pt x="66979" y="663945"/>
                    <a:pt x="43149" y="663945"/>
                  </a:cubicBezTo>
                  <a:lnTo>
                    <a:pt x="43149" y="663945"/>
                  </a:lnTo>
                  <a:cubicBezTo>
                    <a:pt x="31705" y="663945"/>
                    <a:pt x="20730" y="659399"/>
                    <a:pt x="12638" y="651307"/>
                  </a:cubicBezTo>
                  <a:cubicBezTo>
                    <a:pt x="4546" y="643215"/>
                    <a:pt x="0" y="632240"/>
                    <a:pt x="0" y="620796"/>
                  </a:cubicBezTo>
                  <a:lnTo>
                    <a:pt x="0" y="43149"/>
                  </a:lnTo>
                  <a:cubicBezTo>
                    <a:pt x="0" y="31705"/>
                    <a:pt x="4546" y="20730"/>
                    <a:pt x="12638" y="12638"/>
                  </a:cubicBezTo>
                  <a:cubicBezTo>
                    <a:pt x="20730" y="4546"/>
                    <a:pt x="31705" y="0"/>
                    <a:pt x="43149" y="0"/>
                  </a:cubicBezTo>
                  <a:close/>
                </a:path>
              </a:pathLst>
            </a:custGeom>
            <a:gradFill rotWithShape="1">
              <a:gsLst>
                <a:gs pos="0">
                  <a:srgbClr val="74EEFA">
                    <a:alpha val="100000"/>
                  </a:srgbClr>
                </a:gs>
                <a:gs pos="100000">
                  <a:srgbClr val="2484B5">
                    <a:alpha val="100000"/>
                  </a:srgbClr>
                </a:gs>
              </a:gsLst>
              <a:lin ang="5400000"/>
            </a:gradFill>
          </p:spPr>
        </p:sp>
        <p:sp>
          <p:nvSpPr>
            <p:cNvPr id="7" name="TextBox 7"/>
            <p:cNvSpPr txBox="1"/>
            <p:nvPr/>
          </p:nvSpPr>
          <p:spPr>
            <a:xfrm>
              <a:off x="0" y="-57150"/>
              <a:ext cx="86297" cy="721095"/>
            </a:xfrm>
            <a:prstGeom prst="rect">
              <a:avLst/>
            </a:prstGeom>
          </p:spPr>
          <p:txBody>
            <a:bodyPr lIns="50800" tIns="50800" rIns="50800" bIns="50800" rtlCol="0" anchor="ctr"/>
            <a:lstStyle/>
            <a:p>
              <a:pPr algn="ctr">
                <a:lnSpc>
                  <a:spcPts val="2659"/>
                </a:lnSpc>
              </a:pPr>
              <a:endParaRPr/>
            </a:p>
          </p:txBody>
        </p:sp>
      </p:grpSp>
      <p:sp>
        <p:nvSpPr>
          <p:cNvPr id="8" name="Freeform 8"/>
          <p:cNvSpPr/>
          <p:nvPr/>
        </p:nvSpPr>
        <p:spPr>
          <a:xfrm>
            <a:off x="5444670" y="1136128"/>
            <a:ext cx="12843330" cy="9150872"/>
          </a:xfrm>
          <a:custGeom>
            <a:avLst/>
            <a:gdLst/>
            <a:ahLst/>
            <a:cxnLst/>
            <a:rect l="l" t="t" r="r" b="b"/>
            <a:pathLst>
              <a:path w="12843330" h="9150872">
                <a:moveTo>
                  <a:pt x="0" y="0"/>
                </a:moveTo>
                <a:lnTo>
                  <a:pt x="12843330" y="0"/>
                </a:lnTo>
                <a:lnTo>
                  <a:pt x="12843330" y="9150872"/>
                </a:lnTo>
                <a:lnTo>
                  <a:pt x="0" y="9150872"/>
                </a:lnTo>
                <a:lnTo>
                  <a:pt x="0" y="0"/>
                </a:lnTo>
                <a:close/>
              </a:path>
            </a:pathLst>
          </a:custGeom>
          <a:blipFill>
            <a:blip r:embed="rId2"/>
            <a:stretch>
              <a:fillRect/>
            </a:stretch>
          </a:blipFill>
        </p:spPr>
      </p:sp>
      <p:sp>
        <p:nvSpPr>
          <p:cNvPr id="9" name="TextBox 9"/>
          <p:cNvSpPr txBox="1"/>
          <p:nvPr/>
        </p:nvSpPr>
        <p:spPr>
          <a:xfrm>
            <a:off x="661985" y="962025"/>
            <a:ext cx="10234021" cy="669925"/>
          </a:xfrm>
          <a:prstGeom prst="rect">
            <a:avLst/>
          </a:prstGeom>
        </p:spPr>
        <p:txBody>
          <a:bodyPr lIns="0" tIns="0" rIns="0" bIns="0" rtlCol="0" anchor="t">
            <a:spAutoFit/>
          </a:bodyPr>
          <a:lstStyle/>
          <a:p>
            <a:pPr algn="l">
              <a:lnSpc>
                <a:spcPts val="5599"/>
              </a:lnSpc>
              <a:spcBef>
                <a:spcPct val="0"/>
              </a:spcBef>
            </a:pPr>
            <a:r>
              <a:rPr lang="en-US" sz="3999" b="1" spc="-79">
                <a:solidFill>
                  <a:srgbClr val="000000"/>
                </a:solidFill>
                <a:latin typeface="Fahkwang Bold"/>
                <a:ea typeface="Fahkwang Bold"/>
                <a:cs typeface="Fahkwang Bold"/>
                <a:sym typeface="Fahkwang Bold"/>
              </a:rPr>
              <a:t>Shematic</a:t>
            </a:r>
          </a:p>
        </p:txBody>
      </p:sp>
      <p:sp>
        <p:nvSpPr>
          <p:cNvPr id="10" name="TextBox 10"/>
          <p:cNvSpPr txBox="1"/>
          <p:nvPr/>
        </p:nvSpPr>
        <p:spPr>
          <a:xfrm>
            <a:off x="661985" y="-48148"/>
            <a:ext cx="9565371" cy="1184275"/>
          </a:xfrm>
          <a:prstGeom prst="rect">
            <a:avLst/>
          </a:prstGeom>
        </p:spPr>
        <p:txBody>
          <a:bodyPr lIns="0" tIns="0" rIns="0" bIns="0" rtlCol="0" anchor="t">
            <a:spAutoFit/>
          </a:bodyPr>
          <a:lstStyle/>
          <a:p>
            <a:pPr algn="l">
              <a:lnSpc>
                <a:spcPts val="9799"/>
              </a:lnSpc>
              <a:spcBef>
                <a:spcPct val="0"/>
              </a:spcBef>
            </a:pPr>
            <a:r>
              <a:rPr lang="en-US" sz="6999" b="1" spc="-139">
                <a:solidFill>
                  <a:srgbClr val="072E5D"/>
                </a:solidFill>
                <a:latin typeface="Fahkwang Bold"/>
                <a:ea typeface="Fahkwang Bold"/>
                <a:cs typeface="Fahkwang Bold"/>
                <a:sym typeface="Fahkwang Bold"/>
              </a:rPr>
              <a:t>Phần cứng</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2156581"/>
            <a:ext cx="327660" cy="8763380"/>
            <a:chOff x="0" y="0"/>
            <a:chExt cx="86297" cy="2308051"/>
          </a:xfrm>
        </p:grpSpPr>
        <p:sp>
          <p:nvSpPr>
            <p:cNvPr id="3" name="Freeform 3"/>
            <p:cNvSpPr/>
            <p:nvPr/>
          </p:nvSpPr>
          <p:spPr>
            <a:xfrm>
              <a:off x="0" y="0"/>
              <a:ext cx="86297" cy="2308051"/>
            </a:xfrm>
            <a:custGeom>
              <a:avLst/>
              <a:gdLst/>
              <a:ahLst/>
              <a:cxnLst/>
              <a:rect l="l" t="t" r="r" b="b"/>
              <a:pathLst>
                <a:path w="86297" h="2308051">
                  <a:moveTo>
                    <a:pt x="43149" y="0"/>
                  </a:moveTo>
                  <a:lnTo>
                    <a:pt x="43149" y="0"/>
                  </a:lnTo>
                  <a:cubicBezTo>
                    <a:pt x="66979" y="0"/>
                    <a:pt x="86297" y="19318"/>
                    <a:pt x="86297" y="43149"/>
                  </a:cubicBezTo>
                  <a:lnTo>
                    <a:pt x="86297" y="2264902"/>
                  </a:lnTo>
                  <a:cubicBezTo>
                    <a:pt x="86297" y="2276346"/>
                    <a:pt x="81751" y="2287321"/>
                    <a:pt x="73659" y="2295413"/>
                  </a:cubicBezTo>
                  <a:cubicBezTo>
                    <a:pt x="65567" y="2303505"/>
                    <a:pt x="54592" y="2308051"/>
                    <a:pt x="43149" y="2308051"/>
                  </a:cubicBezTo>
                  <a:lnTo>
                    <a:pt x="43149" y="2308051"/>
                  </a:lnTo>
                  <a:cubicBezTo>
                    <a:pt x="31705" y="2308051"/>
                    <a:pt x="20730" y="2303505"/>
                    <a:pt x="12638" y="2295413"/>
                  </a:cubicBezTo>
                  <a:cubicBezTo>
                    <a:pt x="4546" y="2287321"/>
                    <a:pt x="0" y="2276346"/>
                    <a:pt x="0" y="2264902"/>
                  </a:cubicBezTo>
                  <a:lnTo>
                    <a:pt x="0" y="43149"/>
                  </a:lnTo>
                  <a:cubicBezTo>
                    <a:pt x="0" y="31705"/>
                    <a:pt x="4546" y="20730"/>
                    <a:pt x="12638" y="12638"/>
                  </a:cubicBezTo>
                  <a:cubicBezTo>
                    <a:pt x="20730" y="4546"/>
                    <a:pt x="31705" y="0"/>
                    <a:pt x="43149" y="0"/>
                  </a:cubicBezTo>
                  <a:close/>
                </a:path>
              </a:pathLst>
            </a:custGeom>
            <a:gradFill rotWithShape="1">
              <a:gsLst>
                <a:gs pos="0">
                  <a:srgbClr val="000437">
                    <a:alpha val="100000"/>
                  </a:srgbClr>
                </a:gs>
                <a:gs pos="100000">
                  <a:srgbClr val="00466D">
                    <a:alpha val="100000"/>
                  </a:srgbClr>
                </a:gs>
              </a:gsLst>
              <a:lin ang="5400000"/>
            </a:gradFill>
          </p:spPr>
        </p:sp>
        <p:sp>
          <p:nvSpPr>
            <p:cNvPr id="4" name="TextBox 4"/>
            <p:cNvSpPr txBox="1"/>
            <p:nvPr/>
          </p:nvSpPr>
          <p:spPr>
            <a:xfrm>
              <a:off x="0" y="-57150"/>
              <a:ext cx="86297" cy="2365201"/>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0" y="-632960"/>
            <a:ext cx="327660" cy="2520916"/>
            <a:chOff x="0" y="0"/>
            <a:chExt cx="86297" cy="663945"/>
          </a:xfrm>
        </p:grpSpPr>
        <p:sp>
          <p:nvSpPr>
            <p:cNvPr id="6" name="Freeform 6"/>
            <p:cNvSpPr/>
            <p:nvPr/>
          </p:nvSpPr>
          <p:spPr>
            <a:xfrm>
              <a:off x="0" y="0"/>
              <a:ext cx="86297" cy="663945"/>
            </a:xfrm>
            <a:custGeom>
              <a:avLst/>
              <a:gdLst/>
              <a:ahLst/>
              <a:cxnLst/>
              <a:rect l="l" t="t" r="r" b="b"/>
              <a:pathLst>
                <a:path w="86297" h="663945">
                  <a:moveTo>
                    <a:pt x="43149" y="0"/>
                  </a:moveTo>
                  <a:lnTo>
                    <a:pt x="43149" y="0"/>
                  </a:lnTo>
                  <a:cubicBezTo>
                    <a:pt x="66979" y="0"/>
                    <a:pt x="86297" y="19318"/>
                    <a:pt x="86297" y="43149"/>
                  </a:cubicBezTo>
                  <a:lnTo>
                    <a:pt x="86297" y="620796"/>
                  </a:lnTo>
                  <a:cubicBezTo>
                    <a:pt x="86297" y="644627"/>
                    <a:pt x="66979" y="663945"/>
                    <a:pt x="43149" y="663945"/>
                  </a:cubicBezTo>
                  <a:lnTo>
                    <a:pt x="43149" y="663945"/>
                  </a:lnTo>
                  <a:cubicBezTo>
                    <a:pt x="31705" y="663945"/>
                    <a:pt x="20730" y="659399"/>
                    <a:pt x="12638" y="651307"/>
                  </a:cubicBezTo>
                  <a:cubicBezTo>
                    <a:pt x="4546" y="643215"/>
                    <a:pt x="0" y="632240"/>
                    <a:pt x="0" y="620796"/>
                  </a:cubicBezTo>
                  <a:lnTo>
                    <a:pt x="0" y="43149"/>
                  </a:lnTo>
                  <a:cubicBezTo>
                    <a:pt x="0" y="31705"/>
                    <a:pt x="4546" y="20730"/>
                    <a:pt x="12638" y="12638"/>
                  </a:cubicBezTo>
                  <a:cubicBezTo>
                    <a:pt x="20730" y="4546"/>
                    <a:pt x="31705" y="0"/>
                    <a:pt x="43149" y="0"/>
                  </a:cubicBezTo>
                  <a:close/>
                </a:path>
              </a:pathLst>
            </a:custGeom>
            <a:gradFill rotWithShape="1">
              <a:gsLst>
                <a:gs pos="0">
                  <a:srgbClr val="74EEFA">
                    <a:alpha val="100000"/>
                  </a:srgbClr>
                </a:gs>
                <a:gs pos="100000">
                  <a:srgbClr val="2484B5">
                    <a:alpha val="100000"/>
                  </a:srgbClr>
                </a:gs>
              </a:gsLst>
              <a:lin ang="5400000"/>
            </a:gradFill>
          </p:spPr>
        </p:sp>
        <p:sp>
          <p:nvSpPr>
            <p:cNvPr id="7" name="TextBox 7"/>
            <p:cNvSpPr txBox="1"/>
            <p:nvPr/>
          </p:nvSpPr>
          <p:spPr>
            <a:xfrm>
              <a:off x="0" y="-57150"/>
              <a:ext cx="86297" cy="721095"/>
            </a:xfrm>
            <a:prstGeom prst="rect">
              <a:avLst/>
            </a:prstGeom>
          </p:spPr>
          <p:txBody>
            <a:bodyPr lIns="50800" tIns="50800" rIns="50800" bIns="50800" rtlCol="0" anchor="ctr"/>
            <a:lstStyle/>
            <a:p>
              <a:pPr algn="ctr">
                <a:lnSpc>
                  <a:spcPts val="2659"/>
                </a:lnSpc>
              </a:pPr>
              <a:endParaRPr/>
            </a:p>
          </p:txBody>
        </p:sp>
      </p:grpSp>
      <p:sp>
        <p:nvSpPr>
          <p:cNvPr id="8" name="Freeform 8"/>
          <p:cNvSpPr/>
          <p:nvPr/>
        </p:nvSpPr>
        <p:spPr>
          <a:xfrm>
            <a:off x="7431609" y="0"/>
            <a:ext cx="10856391" cy="10016655"/>
          </a:xfrm>
          <a:custGeom>
            <a:avLst/>
            <a:gdLst/>
            <a:ahLst/>
            <a:cxnLst/>
            <a:rect l="l" t="t" r="r" b="b"/>
            <a:pathLst>
              <a:path w="10856391" h="10016655">
                <a:moveTo>
                  <a:pt x="0" y="0"/>
                </a:moveTo>
                <a:lnTo>
                  <a:pt x="10856391" y="0"/>
                </a:lnTo>
                <a:lnTo>
                  <a:pt x="10856391" y="10016655"/>
                </a:lnTo>
                <a:lnTo>
                  <a:pt x="0" y="10016655"/>
                </a:lnTo>
                <a:lnTo>
                  <a:pt x="0" y="0"/>
                </a:lnTo>
                <a:close/>
              </a:path>
            </a:pathLst>
          </a:custGeom>
          <a:blipFill>
            <a:blip r:embed="rId2"/>
            <a:stretch>
              <a:fillRect r="-12862"/>
            </a:stretch>
          </a:blipFill>
        </p:spPr>
      </p:sp>
      <p:sp>
        <p:nvSpPr>
          <p:cNvPr id="9" name="TextBox 9"/>
          <p:cNvSpPr txBox="1"/>
          <p:nvPr/>
        </p:nvSpPr>
        <p:spPr>
          <a:xfrm>
            <a:off x="574332" y="1091048"/>
            <a:ext cx="10234021" cy="669925"/>
          </a:xfrm>
          <a:prstGeom prst="rect">
            <a:avLst/>
          </a:prstGeom>
        </p:spPr>
        <p:txBody>
          <a:bodyPr lIns="0" tIns="0" rIns="0" bIns="0" rtlCol="0" anchor="t">
            <a:spAutoFit/>
          </a:bodyPr>
          <a:lstStyle/>
          <a:p>
            <a:pPr algn="l">
              <a:lnSpc>
                <a:spcPts val="5599"/>
              </a:lnSpc>
              <a:spcBef>
                <a:spcPct val="0"/>
              </a:spcBef>
            </a:pPr>
            <a:r>
              <a:rPr lang="en-US" sz="3999" b="1" spc="-79">
                <a:solidFill>
                  <a:srgbClr val="000000"/>
                </a:solidFill>
                <a:latin typeface="Fahkwang Bold"/>
                <a:ea typeface="Fahkwang Bold"/>
                <a:cs typeface="Fahkwang Bold"/>
                <a:sym typeface="Fahkwang Bold"/>
              </a:rPr>
              <a:t>PCB Layout</a:t>
            </a:r>
          </a:p>
        </p:txBody>
      </p:sp>
      <p:sp>
        <p:nvSpPr>
          <p:cNvPr id="10" name="TextBox 10"/>
          <p:cNvSpPr txBox="1"/>
          <p:nvPr/>
        </p:nvSpPr>
        <p:spPr>
          <a:xfrm>
            <a:off x="574332" y="-26552"/>
            <a:ext cx="9565371" cy="1184275"/>
          </a:xfrm>
          <a:prstGeom prst="rect">
            <a:avLst/>
          </a:prstGeom>
        </p:spPr>
        <p:txBody>
          <a:bodyPr lIns="0" tIns="0" rIns="0" bIns="0" rtlCol="0" anchor="t">
            <a:spAutoFit/>
          </a:bodyPr>
          <a:lstStyle/>
          <a:p>
            <a:pPr algn="l">
              <a:lnSpc>
                <a:spcPts val="9799"/>
              </a:lnSpc>
              <a:spcBef>
                <a:spcPct val="0"/>
              </a:spcBef>
            </a:pPr>
            <a:r>
              <a:rPr lang="en-US" sz="6999" b="1" spc="-139">
                <a:solidFill>
                  <a:srgbClr val="072E5D"/>
                </a:solidFill>
                <a:latin typeface="Fahkwang Bold"/>
                <a:ea typeface="Fahkwang Bold"/>
                <a:cs typeface="Fahkwang Bold"/>
                <a:sym typeface="Fahkwang Bold"/>
              </a:rPr>
              <a:t>Phần cứng</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2156581"/>
            <a:ext cx="327660" cy="8763380"/>
            <a:chOff x="0" y="0"/>
            <a:chExt cx="86297" cy="2308051"/>
          </a:xfrm>
        </p:grpSpPr>
        <p:sp>
          <p:nvSpPr>
            <p:cNvPr id="3" name="Freeform 3"/>
            <p:cNvSpPr/>
            <p:nvPr/>
          </p:nvSpPr>
          <p:spPr>
            <a:xfrm>
              <a:off x="0" y="0"/>
              <a:ext cx="86297" cy="2308051"/>
            </a:xfrm>
            <a:custGeom>
              <a:avLst/>
              <a:gdLst/>
              <a:ahLst/>
              <a:cxnLst/>
              <a:rect l="l" t="t" r="r" b="b"/>
              <a:pathLst>
                <a:path w="86297" h="2308051">
                  <a:moveTo>
                    <a:pt x="43149" y="0"/>
                  </a:moveTo>
                  <a:lnTo>
                    <a:pt x="43149" y="0"/>
                  </a:lnTo>
                  <a:cubicBezTo>
                    <a:pt x="66979" y="0"/>
                    <a:pt x="86297" y="19318"/>
                    <a:pt x="86297" y="43149"/>
                  </a:cubicBezTo>
                  <a:lnTo>
                    <a:pt x="86297" y="2264902"/>
                  </a:lnTo>
                  <a:cubicBezTo>
                    <a:pt x="86297" y="2276346"/>
                    <a:pt x="81751" y="2287321"/>
                    <a:pt x="73659" y="2295413"/>
                  </a:cubicBezTo>
                  <a:cubicBezTo>
                    <a:pt x="65567" y="2303505"/>
                    <a:pt x="54592" y="2308051"/>
                    <a:pt x="43149" y="2308051"/>
                  </a:cubicBezTo>
                  <a:lnTo>
                    <a:pt x="43149" y="2308051"/>
                  </a:lnTo>
                  <a:cubicBezTo>
                    <a:pt x="31705" y="2308051"/>
                    <a:pt x="20730" y="2303505"/>
                    <a:pt x="12638" y="2295413"/>
                  </a:cubicBezTo>
                  <a:cubicBezTo>
                    <a:pt x="4546" y="2287321"/>
                    <a:pt x="0" y="2276346"/>
                    <a:pt x="0" y="2264902"/>
                  </a:cubicBezTo>
                  <a:lnTo>
                    <a:pt x="0" y="43149"/>
                  </a:lnTo>
                  <a:cubicBezTo>
                    <a:pt x="0" y="31705"/>
                    <a:pt x="4546" y="20730"/>
                    <a:pt x="12638" y="12638"/>
                  </a:cubicBezTo>
                  <a:cubicBezTo>
                    <a:pt x="20730" y="4546"/>
                    <a:pt x="31705" y="0"/>
                    <a:pt x="43149" y="0"/>
                  </a:cubicBezTo>
                  <a:close/>
                </a:path>
              </a:pathLst>
            </a:custGeom>
            <a:gradFill rotWithShape="1">
              <a:gsLst>
                <a:gs pos="0">
                  <a:srgbClr val="000437">
                    <a:alpha val="100000"/>
                  </a:srgbClr>
                </a:gs>
                <a:gs pos="100000">
                  <a:srgbClr val="00466D">
                    <a:alpha val="100000"/>
                  </a:srgbClr>
                </a:gs>
              </a:gsLst>
              <a:lin ang="5400000"/>
            </a:gradFill>
          </p:spPr>
        </p:sp>
        <p:sp>
          <p:nvSpPr>
            <p:cNvPr id="4" name="TextBox 4"/>
            <p:cNvSpPr txBox="1"/>
            <p:nvPr/>
          </p:nvSpPr>
          <p:spPr>
            <a:xfrm>
              <a:off x="0" y="-57150"/>
              <a:ext cx="86297" cy="2365201"/>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0" y="-632960"/>
            <a:ext cx="327660" cy="2520916"/>
            <a:chOff x="0" y="0"/>
            <a:chExt cx="86297" cy="663945"/>
          </a:xfrm>
        </p:grpSpPr>
        <p:sp>
          <p:nvSpPr>
            <p:cNvPr id="6" name="Freeform 6"/>
            <p:cNvSpPr/>
            <p:nvPr/>
          </p:nvSpPr>
          <p:spPr>
            <a:xfrm>
              <a:off x="0" y="0"/>
              <a:ext cx="86297" cy="663945"/>
            </a:xfrm>
            <a:custGeom>
              <a:avLst/>
              <a:gdLst/>
              <a:ahLst/>
              <a:cxnLst/>
              <a:rect l="l" t="t" r="r" b="b"/>
              <a:pathLst>
                <a:path w="86297" h="663945">
                  <a:moveTo>
                    <a:pt x="43149" y="0"/>
                  </a:moveTo>
                  <a:lnTo>
                    <a:pt x="43149" y="0"/>
                  </a:lnTo>
                  <a:cubicBezTo>
                    <a:pt x="66979" y="0"/>
                    <a:pt x="86297" y="19318"/>
                    <a:pt x="86297" y="43149"/>
                  </a:cubicBezTo>
                  <a:lnTo>
                    <a:pt x="86297" y="620796"/>
                  </a:lnTo>
                  <a:cubicBezTo>
                    <a:pt x="86297" y="644627"/>
                    <a:pt x="66979" y="663945"/>
                    <a:pt x="43149" y="663945"/>
                  </a:cubicBezTo>
                  <a:lnTo>
                    <a:pt x="43149" y="663945"/>
                  </a:lnTo>
                  <a:cubicBezTo>
                    <a:pt x="31705" y="663945"/>
                    <a:pt x="20730" y="659399"/>
                    <a:pt x="12638" y="651307"/>
                  </a:cubicBezTo>
                  <a:cubicBezTo>
                    <a:pt x="4546" y="643215"/>
                    <a:pt x="0" y="632240"/>
                    <a:pt x="0" y="620796"/>
                  </a:cubicBezTo>
                  <a:lnTo>
                    <a:pt x="0" y="43149"/>
                  </a:lnTo>
                  <a:cubicBezTo>
                    <a:pt x="0" y="31705"/>
                    <a:pt x="4546" y="20730"/>
                    <a:pt x="12638" y="12638"/>
                  </a:cubicBezTo>
                  <a:cubicBezTo>
                    <a:pt x="20730" y="4546"/>
                    <a:pt x="31705" y="0"/>
                    <a:pt x="43149" y="0"/>
                  </a:cubicBezTo>
                  <a:close/>
                </a:path>
              </a:pathLst>
            </a:custGeom>
            <a:gradFill rotWithShape="1">
              <a:gsLst>
                <a:gs pos="0">
                  <a:srgbClr val="74EEFA">
                    <a:alpha val="100000"/>
                  </a:srgbClr>
                </a:gs>
                <a:gs pos="100000">
                  <a:srgbClr val="2484B5">
                    <a:alpha val="100000"/>
                  </a:srgbClr>
                </a:gs>
              </a:gsLst>
              <a:lin ang="5400000"/>
            </a:gradFill>
          </p:spPr>
        </p:sp>
        <p:sp>
          <p:nvSpPr>
            <p:cNvPr id="7" name="TextBox 7"/>
            <p:cNvSpPr txBox="1"/>
            <p:nvPr/>
          </p:nvSpPr>
          <p:spPr>
            <a:xfrm>
              <a:off x="0" y="-57150"/>
              <a:ext cx="86297" cy="721095"/>
            </a:xfrm>
            <a:prstGeom prst="rect">
              <a:avLst/>
            </a:prstGeom>
          </p:spPr>
          <p:txBody>
            <a:bodyPr lIns="50800" tIns="50800" rIns="50800" bIns="50800" rtlCol="0" anchor="ctr"/>
            <a:lstStyle/>
            <a:p>
              <a:pPr algn="ctr">
                <a:lnSpc>
                  <a:spcPts val="2659"/>
                </a:lnSpc>
              </a:pPr>
              <a:endParaRPr/>
            </a:p>
          </p:txBody>
        </p:sp>
      </p:grpSp>
      <p:sp>
        <p:nvSpPr>
          <p:cNvPr id="8" name="Freeform 8"/>
          <p:cNvSpPr/>
          <p:nvPr/>
        </p:nvSpPr>
        <p:spPr>
          <a:xfrm>
            <a:off x="8296168" y="0"/>
            <a:ext cx="7598645" cy="10210800"/>
          </a:xfrm>
          <a:custGeom>
            <a:avLst/>
            <a:gdLst/>
            <a:ahLst/>
            <a:cxnLst/>
            <a:rect l="l" t="t" r="r" b="b"/>
            <a:pathLst>
              <a:path w="7598645" h="10210800">
                <a:moveTo>
                  <a:pt x="0" y="0"/>
                </a:moveTo>
                <a:lnTo>
                  <a:pt x="7598645" y="0"/>
                </a:lnTo>
                <a:lnTo>
                  <a:pt x="7598645" y="10210800"/>
                </a:lnTo>
                <a:lnTo>
                  <a:pt x="0" y="10210800"/>
                </a:lnTo>
                <a:lnTo>
                  <a:pt x="0" y="0"/>
                </a:lnTo>
                <a:close/>
              </a:path>
            </a:pathLst>
          </a:custGeom>
          <a:blipFill>
            <a:blip r:embed="rId2"/>
            <a:stretch>
              <a:fillRect l="-4053" t="-1844" r="-804"/>
            </a:stretch>
          </a:blipFill>
        </p:spPr>
      </p:sp>
      <p:sp>
        <p:nvSpPr>
          <p:cNvPr id="9" name="TextBox 9"/>
          <p:cNvSpPr txBox="1"/>
          <p:nvPr/>
        </p:nvSpPr>
        <p:spPr>
          <a:xfrm>
            <a:off x="1043396" y="-26552"/>
            <a:ext cx="9565371" cy="1184275"/>
          </a:xfrm>
          <a:prstGeom prst="rect">
            <a:avLst/>
          </a:prstGeom>
        </p:spPr>
        <p:txBody>
          <a:bodyPr lIns="0" tIns="0" rIns="0" bIns="0" rtlCol="0" anchor="t">
            <a:spAutoFit/>
          </a:bodyPr>
          <a:lstStyle/>
          <a:p>
            <a:pPr algn="l">
              <a:lnSpc>
                <a:spcPts val="9799"/>
              </a:lnSpc>
              <a:spcBef>
                <a:spcPct val="0"/>
              </a:spcBef>
            </a:pPr>
            <a:r>
              <a:rPr lang="en-US" sz="6999" b="1" spc="-139">
                <a:solidFill>
                  <a:srgbClr val="072E5D"/>
                </a:solidFill>
                <a:latin typeface="Fahkwang Bold"/>
                <a:ea typeface="Fahkwang Bold"/>
                <a:cs typeface="Fahkwang Bold"/>
                <a:sym typeface="Fahkwang Bold"/>
              </a:rPr>
              <a:t>Phần mềm</a:t>
            </a:r>
          </a:p>
        </p:txBody>
      </p:sp>
      <p:sp>
        <p:nvSpPr>
          <p:cNvPr id="10" name="TextBox 10"/>
          <p:cNvSpPr txBox="1"/>
          <p:nvPr/>
        </p:nvSpPr>
        <p:spPr>
          <a:xfrm>
            <a:off x="1043396" y="1218031"/>
            <a:ext cx="10234021" cy="669925"/>
          </a:xfrm>
          <a:prstGeom prst="rect">
            <a:avLst/>
          </a:prstGeom>
        </p:spPr>
        <p:txBody>
          <a:bodyPr lIns="0" tIns="0" rIns="0" bIns="0" rtlCol="0" anchor="t">
            <a:spAutoFit/>
          </a:bodyPr>
          <a:lstStyle/>
          <a:p>
            <a:pPr algn="l">
              <a:lnSpc>
                <a:spcPts val="5599"/>
              </a:lnSpc>
              <a:spcBef>
                <a:spcPct val="0"/>
              </a:spcBef>
            </a:pPr>
            <a:r>
              <a:rPr lang="en-US" sz="3999" b="1" spc="-79">
                <a:solidFill>
                  <a:srgbClr val="000000"/>
                </a:solidFill>
                <a:latin typeface="Fahkwang Bold"/>
                <a:ea typeface="Fahkwang Bold"/>
                <a:cs typeface="Fahkwang Bold"/>
                <a:sym typeface="Fahkwang Bold"/>
              </a:rPr>
              <a:t>Lưu đồ giải thuật</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2156581"/>
            <a:ext cx="327660" cy="8763380"/>
            <a:chOff x="0" y="0"/>
            <a:chExt cx="86297" cy="2308051"/>
          </a:xfrm>
        </p:grpSpPr>
        <p:sp>
          <p:nvSpPr>
            <p:cNvPr id="3" name="Freeform 3"/>
            <p:cNvSpPr/>
            <p:nvPr/>
          </p:nvSpPr>
          <p:spPr>
            <a:xfrm>
              <a:off x="0" y="0"/>
              <a:ext cx="86297" cy="2308051"/>
            </a:xfrm>
            <a:custGeom>
              <a:avLst/>
              <a:gdLst/>
              <a:ahLst/>
              <a:cxnLst/>
              <a:rect l="l" t="t" r="r" b="b"/>
              <a:pathLst>
                <a:path w="86297" h="2308051">
                  <a:moveTo>
                    <a:pt x="43149" y="0"/>
                  </a:moveTo>
                  <a:lnTo>
                    <a:pt x="43149" y="0"/>
                  </a:lnTo>
                  <a:cubicBezTo>
                    <a:pt x="66979" y="0"/>
                    <a:pt x="86297" y="19318"/>
                    <a:pt x="86297" y="43149"/>
                  </a:cubicBezTo>
                  <a:lnTo>
                    <a:pt x="86297" y="2264902"/>
                  </a:lnTo>
                  <a:cubicBezTo>
                    <a:pt x="86297" y="2276346"/>
                    <a:pt x="81751" y="2287321"/>
                    <a:pt x="73659" y="2295413"/>
                  </a:cubicBezTo>
                  <a:cubicBezTo>
                    <a:pt x="65567" y="2303505"/>
                    <a:pt x="54592" y="2308051"/>
                    <a:pt x="43149" y="2308051"/>
                  </a:cubicBezTo>
                  <a:lnTo>
                    <a:pt x="43149" y="2308051"/>
                  </a:lnTo>
                  <a:cubicBezTo>
                    <a:pt x="31705" y="2308051"/>
                    <a:pt x="20730" y="2303505"/>
                    <a:pt x="12638" y="2295413"/>
                  </a:cubicBezTo>
                  <a:cubicBezTo>
                    <a:pt x="4546" y="2287321"/>
                    <a:pt x="0" y="2276346"/>
                    <a:pt x="0" y="2264902"/>
                  </a:cubicBezTo>
                  <a:lnTo>
                    <a:pt x="0" y="43149"/>
                  </a:lnTo>
                  <a:cubicBezTo>
                    <a:pt x="0" y="31705"/>
                    <a:pt x="4546" y="20730"/>
                    <a:pt x="12638" y="12638"/>
                  </a:cubicBezTo>
                  <a:cubicBezTo>
                    <a:pt x="20730" y="4546"/>
                    <a:pt x="31705" y="0"/>
                    <a:pt x="43149" y="0"/>
                  </a:cubicBezTo>
                  <a:close/>
                </a:path>
              </a:pathLst>
            </a:custGeom>
            <a:gradFill rotWithShape="1">
              <a:gsLst>
                <a:gs pos="0">
                  <a:srgbClr val="000437">
                    <a:alpha val="100000"/>
                  </a:srgbClr>
                </a:gs>
                <a:gs pos="100000">
                  <a:srgbClr val="00466D">
                    <a:alpha val="100000"/>
                  </a:srgbClr>
                </a:gs>
              </a:gsLst>
              <a:lin ang="5400000"/>
            </a:gradFill>
          </p:spPr>
        </p:sp>
        <p:sp>
          <p:nvSpPr>
            <p:cNvPr id="4" name="TextBox 4"/>
            <p:cNvSpPr txBox="1"/>
            <p:nvPr/>
          </p:nvSpPr>
          <p:spPr>
            <a:xfrm>
              <a:off x="0" y="-57150"/>
              <a:ext cx="86297" cy="2365201"/>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0" y="-632960"/>
            <a:ext cx="327660" cy="2520916"/>
            <a:chOff x="0" y="0"/>
            <a:chExt cx="86297" cy="663945"/>
          </a:xfrm>
        </p:grpSpPr>
        <p:sp>
          <p:nvSpPr>
            <p:cNvPr id="6" name="Freeform 6"/>
            <p:cNvSpPr/>
            <p:nvPr/>
          </p:nvSpPr>
          <p:spPr>
            <a:xfrm>
              <a:off x="0" y="0"/>
              <a:ext cx="86297" cy="663945"/>
            </a:xfrm>
            <a:custGeom>
              <a:avLst/>
              <a:gdLst/>
              <a:ahLst/>
              <a:cxnLst/>
              <a:rect l="l" t="t" r="r" b="b"/>
              <a:pathLst>
                <a:path w="86297" h="663945">
                  <a:moveTo>
                    <a:pt x="43149" y="0"/>
                  </a:moveTo>
                  <a:lnTo>
                    <a:pt x="43149" y="0"/>
                  </a:lnTo>
                  <a:cubicBezTo>
                    <a:pt x="66979" y="0"/>
                    <a:pt x="86297" y="19318"/>
                    <a:pt x="86297" y="43149"/>
                  </a:cubicBezTo>
                  <a:lnTo>
                    <a:pt x="86297" y="620796"/>
                  </a:lnTo>
                  <a:cubicBezTo>
                    <a:pt x="86297" y="644627"/>
                    <a:pt x="66979" y="663945"/>
                    <a:pt x="43149" y="663945"/>
                  </a:cubicBezTo>
                  <a:lnTo>
                    <a:pt x="43149" y="663945"/>
                  </a:lnTo>
                  <a:cubicBezTo>
                    <a:pt x="31705" y="663945"/>
                    <a:pt x="20730" y="659399"/>
                    <a:pt x="12638" y="651307"/>
                  </a:cubicBezTo>
                  <a:cubicBezTo>
                    <a:pt x="4546" y="643215"/>
                    <a:pt x="0" y="632240"/>
                    <a:pt x="0" y="620796"/>
                  </a:cubicBezTo>
                  <a:lnTo>
                    <a:pt x="0" y="43149"/>
                  </a:lnTo>
                  <a:cubicBezTo>
                    <a:pt x="0" y="31705"/>
                    <a:pt x="4546" y="20730"/>
                    <a:pt x="12638" y="12638"/>
                  </a:cubicBezTo>
                  <a:cubicBezTo>
                    <a:pt x="20730" y="4546"/>
                    <a:pt x="31705" y="0"/>
                    <a:pt x="43149" y="0"/>
                  </a:cubicBezTo>
                  <a:close/>
                </a:path>
              </a:pathLst>
            </a:custGeom>
            <a:gradFill rotWithShape="1">
              <a:gsLst>
                <a:gs pos="0">
                  <a:srgbClr val="74EEFA">
                    <a:alpha val="100000"/>
                  </a:srgbClr>
                </a:gs>
                <a:gs pos="100000">
                  <a:srgbClr val="2484B5">
                    <a:alpha val="100000"/>
                  </a:srgbClr>
                </a:gs>
              </a:gsLst>
              <a:lin ang="5400000"/>
            </a:gradFill>
          </p:spPr>
        </p:sp>
        <p:sp>
          <p:nvSpPr>
            <p:cNvPr id="7" name="TextBox 7"/>
            <p:cNvSpPr txBox="1"/>
            <p:nvPr/>
          </p:nvSpPr>
          <p:spPr>
            <a:xfrm>
              <a:off x="0" y="-57150"/>
              <a:ext cx="86297" cy="721095"/>
            </a:xfrm>
            <a:prstGeom prst="rect">
              <a:avLst/>
            </a:prstGeom>
          </p:spPr>
          <p:txBody>
            <a:bodyPr lIns="50800" tIns="50800" rIns="50800" bIns="50800" rtlCol="0" anchor="ctr"/>
            <a:lstStyle/>
            <a:p>
              <a:pPr algn="ctr">
                <a:lnSpc>
                  <a:spcPts val="2659"/>
                </a:lnSpc>
              </a:pPr>
              <a:endParaRPr/>
            </a:p>
          </p:txBody>
        </p:sp>
      </p:grpSp>
      <p:sp>
        <p:nvSpPr>
          <p:cNvPr id="8" name="Freeform 8"/>
          <p:cNvSpPr/>
          <p:nvPr/>
        </p:nvSpPr>
        <p:spPr>
          <a:xfrm>
            <a:off x="11293887" y="2156581"/>
            <a:ext cx="6994113" cy="8229600"/>
          </a:xfrm>
          <a:custGeom>
            <a:avLst/>
            <a:gdLst/>
            <a:ahLst/>
            <a:cxnLst/>
            <a:rect l="l" t="t" r="r" b="b"/>
            <a:pathLst>
              <a:path w="6994113" h="8229600">
                <a:moveTo>
                  <a:pt x="0" y="0"/>
                </a:moveTo>
                <a:lnTo>
                  <a:pt x="6994113" y="0"/>
                </a:lnTo>
                <a:lnTo>
                  <a:pt x="6994113" y="8229600"/>
                </a:lnTo>
                <a:lnTo>
                  <a:pt x="0" y="8229600"/>
                </a:lnTo>
                <a:lnTo>
                  <a:pt x="0" y="0"/>
                </a:lnTo>
                <a:close/>
              </a:path>
            </a:pathLst>
          </a:custGeom>
          <a:blipFill>
            <a:blip r:embed="rId2"/>
            <a:stretch>
              <a:fillRect/>
            </a:stretch>
          </a:blipFill>
        </p:spPr>
      </p:sp>
      <p:sp>
        <p:nvSpPr>
          <p:cNvPr id="9" name="Freeform 9"/>
          <p:cNvSpPr/>
          <p:nvPr/>
        </p:nvSpPr>
        <p:spPr>
          <a:xfrm>
            <a:off x="327660" y="2156581"/>
            <a:ext cx="13327287" cy="8229600"/>
          </a:xfrm>
          <a:custGeom>
            <a:avLst/>
            <a:gdLst/>
            <a:ahLst/>
            <a:cxnLst/>
            <a:rect l="l" t="t" r="r" b="b"/>
            <a:pathLst>
              <a:path w="13327287" h="8229600">
                <a:moveTo>
                  <a:pt x="0" y="0"/>
                </a:moveTo>
                <a:lnTo>
                  <a:pt x="13327287" y="0"/>
                </a:lnTo>
                <a:lnTo>
                  <a:pt x="13327287" y="8229600"/>
                </a:lnTo>
                <a:lnTo>
                  <a:pt x="0" y="8229600"/>
                </a:lnTo>
                <a:lnTo>
                  <a:pt x="0" y="0"/>
                </a:lnTo>
                <a:close/>
              </a:path>
            </a:pathLst>
          </a:custGeom>
          <a:blipFill>
            <a:blip r:embed="rId3"/>
            <a:stretch>
              <a:fillRect/>
            </a:stretch>
          </a:blipFill>
        </p:spPr>
      </p:sp>
      <p:sp>
        <p:nvSpPr>
          <p:cNvPr id="10" name="TextBox 10"/>
          <p:cNvSpPr txBox="1"/>
          <p:nvPr/>
        </p:nvSpPr>
        <p:spPr>
          <a:xfrm>
            <a:off x="748706" y="475098"/>
            <a:ext cx="16790588" cy="1368424"/>
          </a:xfrm>
          <a:prstGeom prst="rect">
            <a:avLst/>
          </a:prstGeom>
        </p:spPr>
        <p:txBody>
          <a:bodyPr lIns="0" tIns="0" rIns="0" bIns="0" rtlCol="0" anchor="t">
            <a:spAutoFit/>
          </a:bodyPr>
          <a:lstStyle/>
          <a:p>
            <a:pPr algn="ctr">
              <a:lnSpc>
                <a:spcPts val="11200"/>
              </a:lnSpc>
              <a:spcBef>
                <a:spcPct val="0"/>
              </a:spcBef>
            </a:pPr>
            <a:r>
              <a:rPr lang="en-US" sz="8000" b="1" spc="-160">
                <a:solidFill>
                  <a:srgbClr val="072E5D"/>
                </a:solidFill>
                <a:latin typeface="Fahkwang Bold"/>
                <a:ea typeface="Fahkwang Bold"/>
                <a:cs typeface="Fahkwang Bold"/>
                <a:sym typeface="Fahkwang Bold"/>
              </a:rPr>
              <a:t>4. Chạy thử và đánh giá</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2156581"/>
            <a:ext cx="327660" cy="8763380"/>
            <a:chOff x="0" y="0"/>
            <a:chExt cx="86297" cy="2308051"/>
          </a:xfrm>
        </p:grpSpPr>
        <p:sp>
          <p:nvSpPr>
            <p:cNvPr id="3" name="Freeform 3"/>
            <p:cNvSpPr/>
            <p:nvPr/>
          </p:nvSpPr>
          <p:spPr>
            <a:xfrm>
              <a:off x="0" y="0"/>
              <a:ext cx="86297" cy="2308051"/>
            </a:xfrm>
            <a:custGeom>
              <a:avLst/>
              <a:gdLst/>
              <a:ahLst/>
              <a:cxnLst/>
              <a:rect l="l" t="t" r="r" b="b"/>
              <a:pathLst>
                <a:path w="86297" h="2308051">
                  <a:moveTo>
                    <a:pt x="43149" y="0"/>
                  </a:moveTo>
                  <a:lnTo>
                    <a:pt x="43149" y="0"/>
                  </a:lnTo>
                  <a:cubicBezTo>
                    <a:pt x="66979" y="0"/>
                    <a:pt x="86297" y="19318"/>
                    <a:pt x="86297" y="43149"/>
                  </a:cubicBezTo>
                  <a:lnTo>
                    <a:pt x="86297" y="2264902"/>
                  </a:lnTo>
                  <a:cubicBezTo>
                    <a:pt x="86297" y="2276346"/>
                    <a:pt x="81751" y="2287321"/>
                    <a:pt x="73659" y="2295413"/>
                  </a:cubicBezTo>
                  <a:cubicBezTo>
                    <a:pt x="65567" y="2303505"/>
                    <a:pt x="54592" y="2308051"/>
                    <a:pt x="43149" y="2308051"/>
                  </a:cubicBezTo>
                  <a:lnTo>
                    <a:pt x="43149" y="2308051"/>
                  </a:lnTo>
                  <a:cubicBezTo>
                    <a:pt x="31705" y="2308051"/>
                    <a:pt x="20730" y="2303505"/>
                    <a:pt x="12638" y="2295413"/>
                  </a:cubicBezTo>
                  <a:cubicBezTo>
                    <a:pt x="4546" y="2287321"/>
                    <a:pt x="0" y="2276346"/>
                    <a:pt x="0" y="2264902"/>
                  </a:cubicBezTo>
                  <a:lnTo>
                    <a:pt x="0" y="43149"/>
                  </a:lnTo>
                  <a:cubicBezTo>
                    <a:pt x="0" y="31705"/>
                    <a:pt x="4546" y="20730"/>
                    <a:pt x="12638" y="12638"/>
                  </a:cubicBezTo>
                  <a:cubicBezTo>
                    <a:pt x="20730" y="4546"/>
                    <a:pt x="31705" y="0"/>
                    <a:pt x="43149" y="0"/>
                  </a:cubicBezTo>
                  <a:close/>
                </a:path>
              </a:pathLst>
            </a:custGeom>
            <a:gradFill rotWithShape="1">
              <a:gsLst>
                <a:gs pos="0">
                  <a:srgbClr val="000437">
                    <a:alpha val="100000"/>
                  </a:srgbClr>
                </a:gs>
                <a:gs pos="100000">
                  <a:srgbClr val="00466D">
                    <a:alpha val="100000"/>
                  </a:srgbClr>
                </a:gs>
              </a:gsLst>
              <a:lin ang="5400000"/>
            </a:gradFill>
          </p:spPr>
        </p:sp>
        <p:sp>
          <p:nvSpPr>
            <p:cNvPr id="4" name="TextBox 4"/>
            <p:cNvSpPr txBox="1"/>
            <p:nvPr/>
          </p:nvSpPr>
          <p:spPr>
            <a:xfrm>
              <a:off x="0" y="-57150"/>
              <a:ext cx="86297" cy="2365201"/>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0" y="-632960"/>
            <a:ext cx="327660" cy="2520916"/>
            <a:chOff x="0" y="0"/>
            <a:chExt cx="86297" cy="663945"/>
          </a:xfrm>
        </p:grpSpPr>
        <p:sp>
          <p:nvSpPr>
            <p:cNvPr id="6" name="Freeform 6"/>
            <p:cNvSpPr/>
            <p:nvPr/>
          </p:nvSpPr>
          <p:spPr>
            <a:xfrm>
              <a:off x="0" y="0"/>
              <a:ext cx="86297" cy="663945"/>
            </a:xfrm>
            <a:custGeom>
              <a:avLst/>
              <a:gdLst/>
              <a:ahLst/>
              <a:cxnLst/>
              <a:rect l="l" t="t" r="r" b="b"/>
              <a:pathLst>
                <a:path w="86297" h="663945">
                  <a:moveTo>
                    <a:pt x="43149" y="0"/>
                  </a:moveTo>
                  <a:lnTo>
                    <a:pt x="43149" y="0"/>
                  </a:lnTo>
                  <a:cubicBezTo>
                    <a:pt x="66979" y="0"/>
                    <a:pt x="86297" y="19318"/>
                    <a:pt x="86297" y="43149"/>
                  </a:cubicBezTo>
                  <a:lnTo>
                    <a:pt x="86297" y="620796"/>
                  </a:lnTo>
                  <a:cubicBezTo>
                    <a:pt x="86297" y="644627"/>
                    <a:pt x="66979" y="663945"/>
                    <a:pt x="43149" y="663945"/>
                  </a:cubicBezTo>
                  <a:lnTo>
                    <a:pt x="43149" y="663945"/>
                  </a:lnTo>
                  <a:cubicBezTo>
                    <a:pt x="31705" y="663945"/>
                    <a:pt x="20730" y="659399"/>
                    <a:pt x="12638" y="651307"/>
                  </a:cubicBezTo>
                  <a:cubicBezTo>
                    <a:pt x="4546" y="643215"/>
                    <a:pt x="0" y="632240"/>
                    <a:pt x="0" y="620796"/>
                  </a:cubicBezTo>
                  <a:lnTo>
                    <a:pt x="0" y="43149"/>
                  </a:lnTo>
                  <a:cubicBezTo>
                    <a:pt x="0" y="31705"/>
                    <a:pt x="4546" y="20730"/>
                    <a:pt x="12638" y="12638"/>
                  </a:cubicBezTo>
                  <a:cubicBezTo>
                    <a:pt x="20730" y="4546"/>
                    <a:pt x="31705" y="0"/>
                    <a:pt x="43149" y="0"/>
                  </a:cubicBezTo>
                  <a:close/>
                </a:path>
              </a:pathLst>
            </a:custGeom>
            <a:gradFill rotWithShape="1">
              <a:gsLst>
                <a:gs pos="0">
                  <a:srgbClr val="74EEFA">
                    <a:alpha val="100000"/>
                  </a:srgbClr>
                </a:gs>
                <a:gs pos="100000">
                  <a:srgbClr val="2484B5">
                    <a:alpha val="100000"/>
                  </a:srgbClr>
                </a:gs>
              </a:gsLst>
              <a:lin ang="5400000"/>
            </a:gradFill>
          </p:spPr>
        </p:sp>
        <p:sp>
          <p:nvSpPr>
            <p:cNvPr id="7" name="TextBox 7"/>
            <p:cNvSpPr txBox="1"/>
            <p:nvPr/>
          </p:nvSpPr>
          <p:spPr>
            <a:xfrm>
              <a:off x="0" y="-57150"/>
              <a:ext cx="86297" cy="721095"/>
            </a:xfrm>
            <a:prstGeom prst="rect">
              <a:avLst/>
            </a:prstGeom>
          </p:spPr>
          <p:txBody>
            <a:bodyPr lIns="50800" tIns="50800" rIns="50800" bIns="50800" rtlCol="0" anchor="ctr"/>
            <a:lstStyle/>
            <a:p>
              <a:pPr algn="ctr">
                <a:lnSpc>
                  <a:spcPts val="2659"/>
                </a:lnSpc>
              </a:pPr>
              <a:endParaRPr/>
            </a:p>
          </p:txBody>
        </p:sp>
      </p:grpSp>
      <p:sp>
        <p:nvSpPr>
          <p:cNvPr id="8" name="Freeform 8"/>
          <p:cNvSpPr/>
          <p:nvPr/>
        </p:nvSpPr>
        <p:spPr>
          <a:xfrm>
            <a:off x="2804337" y="1697237"/>
            <a:ext cx="12866507" cy="8121983"/>
          </a:xfrm>
          <a:custGeom>
            <a:avLst/>
            <a:gdLst/>
            <a:ahLst/>
            <a:cxnLst/>
            <a:rect l="l" t="t" r="r" b="b"/>
            <a:pathLst>
              <a:path w="12866507" h="8121983">
                <a:moveTo>
                  <a:pt x="0" y="0"/>
                </a:moveTo>
                <a:lnTo>
                  <a:pt x="12866507" y="0"/>
                </a:lnTo>
                <a:lnTo>
                  <a:pt x="12866507" y="8121983"/>
                </a:lnTo>
                <a:lnTo>
                  <a:pt x="0" y="8121983"/>
                </a:lnTo>
                <a:lnTo>
                  <a:pt x="0" y="0"/>
                </a:lnTo>
                <a:close/>
              </a:path>
            </a:pathLst>
          </a:custGeom>
          <a:blipFill>
            <a:blip r:embed="rId2"/>
            <a:stretch>
              <a:fillRect/>
            </a:stretch>
          </a:blipFill>
        </p:spPr>
      </p:sp>
      <p:sp>
        <p:nvSpPr>
          <p:cNvPr id="9" name="TextBox 9"/>
          <p:cNvSpPr txBox="1"/>
          <p:nvPr/>
        </p:nvSpPr>
        <p:spPr>
          <a:xfrm>
            <a:off x="4454905" y="-26552"/>
            <a:ext cx="9565371" cy="1184275"/>
          </a:xfrm>
          <a:prstGeom prst="rect">
            <a:avLst/>
          </a:prstGeom>
        </p:spPr>
        <p:txBody>
          <a:bodyPr lIns="0" tIns="0" rIns="0" bIns="0" rtlCol="0" anchor="t">
            <a:spAutoFit/>
          </a:bodyPr>
          <a:lstStyle/>
          <a:p>
            <a:pPr algn="ctr">
              <a:lnSpc>
                <a:spcPts val="9799"/>
              </a:lnSpc>
              <a:spcBef>
                <a:spcPct val="0"/>
              </a:spcBef>
            </a:pPr>
            <a:r>
              <a:rPr lang="en-US" sz="6999" b="1" spc="-139">
                <a:solidFill>
                  <a:srgbClr val="072E5D"/>
                </a:solidFill>
                <a:latin typeface="Fahkwang Bold"/>
                <a:ea typeface="Fahkwang Bold"/>
                <a:cs typeface="Fahkwang Bold"/>
                <a:sym typeface="Fahkwang Bold"/>
              </a:rPr>
              <a:t>Sản phẩm</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2156581"/>
            <a:ext cx="327660" cy="8763380"/>
            <a:chOff x="0" y="0"/>
            <a:chExt cx="86297" cy="2308051"/>
          </a:xfrm>
        </p:grpSpPr>
        <p:sp>
          <p:nvSpPr>
            <p:cNvPr id="3" name="Freeform 3"/>
            <p:cNvSpPr/>
            <p:nvPr/>
          </p:nvSpPr>
          <p:spPr>
            <a:xfrm>
              <a:off x="0" y="0"/>
              <a:ext cx="86297" cy="2308051"/>
            </a:xfrm>
            <a:custGeom>
              <a:avLst/>
              <a:gdLst/>
              <a:ahLst/>
              <a:cxnLst/>
              <a:rect l="l" t="t" r="r" b="b"/>
              <a:pathLst>
                <a:path w="86297" h="2308051">
                  <a:moveTo>
                    <a:pt x="43149" y="0"/>
                  </a:moveTo>
                  <a:lnTo>
                    <a:pt x="43149" y="0"/>
                  </a:lnTo>
                  <a:cubicBezTo>
                    <a:pt x="66979" y="0"/>
                    <a:pt x="86297" y="19318"/>
                    <a:pt x="86297" y="43149"/>
                  </a:cubicBezTo>
                  <a:lnTo>
                    <a:pt x="86297" y="2264902"/>
                  </a:lnTo>
                  <a:cubicBezTo>
                    <a:pt x="86297" y="2276346"/>
                    <a:pt x="81751" y="2287321"/>
                    <a:pt x="73659" y="2295413"/>
                  </a:cubicBezTo>
                  <a:cubicBezTo>
                    <a:pt x="65567" y="2303505"/>
                    <a:pt x="54592" y="2308051"/>
                    <a:pt x="43149" y="2308051"/>
                  </a:cubicBezTo>
                  <a:lnTo>
                    <a:pt x="43149" y="2308051"/>
                  </a:lnTo>
                  <a:cubicBezTo>
                    <a:pt x="31705" y="2308051"/>
                    <a:pt x="20730" y="2303505"/>
                    <a:pt x="12638" y="2295413"/>
                  </a:cubicBezTo>
                  <a:cubicBezTo>
                    <a:pt x="4546" y="2287321"/>
                    <a:pt x="0" y="2276346"/>
                    <a:pt x="0" y="2264902"/>
                  </a:cubicBezTo>
                  <a:lnTo>
                    <a:pt x="0" y="43149"/>
                  </a:lnTo>
                  <a:cubicBezTo>
                    <a:pt x="0" y="31705"/>
                    <a:pt x="4546" y="20730"/>
                    <a:pt x="12638" y="12638"/>
                  </a:cubicBezTo>
                  <a:cubicBezTo>
                    <a:pt x="20730" y="4546"/>
                    <a:pt x="31705" y="0"/>
                    <a:pt x="43149" y="0"/>
                  </a:cubicBezTo>
                  <a:close/>
                </a:path>
              </a:pathLst>
            </a:custGeom>
            <a:gradFill rotWithShape="1">
              <a:gsLst>
                <a:gs pos="0">
                  <a:srgbClr val="000437">
                    <a:alpha val="100000"/>
                  </a:srgbClr>
                </a:gs>
                <a:gs pos="100000">
                  <a:srgbClr val="00466D">
                    <a:alpha val="100000"/>
                  </a:srgbClr>
                </a:gs>
              </a:gsLst>
              <a:lin ang="5400000"/>
            </a:gradFill>
          </p:spPr>
        </p:sp>
        <p:sp>
          <p:nvSpPr>
            <p:cNvPr id="4" name="TextBox 4"/>
            <p:cNvSpPr txBox="1"/>
            <p:nvPr/>
          </p:nvSpPr>
          <p:spPr>
            <a:xfrm>
              <a:off x="0" y="-57150"/>
              <a:ext cx="86297" cy="2365201"/>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0" y="-632960"/>
            <a:ext cx="327660" cy="2520916"/>
            <a:chOff x="0" y="0"/>
            <a:chExt cx="86297" cy="663945"/>
          </a:xfrm>
        </p:grpSpPr>
        <p:sp>
          <p:nvSpPr>
            <p:cNvPr id="6" name="Freeform 6"/>
            <p:cNvSpPr/>
            <p:nvPr/>
          </p:nvSpPr>
          <p:spPr>
            <a:xfrm>
              <a:off x="0" y="0"/>
              <a:ext cx="86297" cy="663945"/>
            </a:xfrm>
            <a:custGeom>
              <a:avLst/>
              <a:gdLst/>
              <a:ahLst/>
              <a:cxnLst/>
              <a:rect l="l" t="t" r="r" b="b"/>
              <a:pathLst>
                <a:path w="86297" h="663945">
                  <a:moveTo>
                    <a:pt x="43149" y="0"/>
                  </a:moveTo>
                  <a:lnTo>
                    <a:pt x="43149" y="0"/>
                  </a:lnTo>
                  <a:cubicBezTo>
                    <a:pt x="66979" y="0"/>
                    <a:pt x="86297" y="19318"/>
                    <a:pt x="86297" y="43149"/>
                  </a:cubicBezTo>
                  <a:lnTo>
                    <a:pt x="86297" y="620796"/>
                  </a:lnTo>
                  <a:cubicBezTo>
                    <a:pt x="86297" y="644627"/>
                    <a:pt x="66979" y="663945"/>
                    <a:pt x="43149" y="663945"/>
                  </a:cubicBezTo>
                  <a:lnTo>
                    <a:pt x="43149" y="663945"/>
                  </a:lnTo>
                  <a:cubicBezTo>
                    <a:pt x="31705" y="663945"/>
                    <a:pt x="20730" y="659399"/>
                    <a:pt x="12638" y="651307"/>
                  </a:cubicBezTo>
                  <a:cubicBezTo>
                    <a:pt x="4546" y="643215"/>
                    <a:pt x="0" y="632240"/>
                    <a:pt x="0" y="620796"/>
                  </a:cubicBezTo>
                  <a:lnTo>
                    <a:pt x="0" y="43149"/>
                  </a:lnTo>
                  <a:cubicBezTo>
                    <a:pt x="0" y="31705"/>
                    <a:pt x="4546" y="20730"/>
                    <a:pt x="12638" y="12638"/>
                  </a:cubicBezTo>
                  <a:cubicBezTo>
                    <a:pt x="20730" y="4546"/>
                    <a:pt x="31705" y="0"/>
                    <a:pt x="43149" y="0"/>
                  </a:cubicBezTo>
                  <a:close/>
                </a:path>
              </a:pathLst>
            </a:custGeom>
            <a:gradFill rotWithShape="1">
              <a:gsLst>
                <a:gs pos="0">
                  <a:srgbClr val="74EEFA">
                    <a:alpha val="100000"/>
                  </a:srgbClr>
                </a:gs>
                <a:gs pos="100000">
                  <a:srgbClr val="2484B5">
                    <a:alpha val="100000"/>
                  </a:srgbClr>
                </a:gs>
              </a:gsLst>
              <a:lin ang="5400000"/>
            </a:gradFill>
          </p:spPr>
        </p:sp>
        <p:sp>
          <p:nvSpPr>
            <p:cNvPr id="7" name="TextBox 7"/>
            <p:cNvSpPr txBox="1"/>
            <p:nvPr/>
          </p:nvSpPr>
          <p:spPr>
            <a:xfrm>
              <a:off x="0" y="-57150"/>
              <a:ext cx="86297" cy="721095"/>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028700" y="3212094"/>
            <a:ext cx="200892" cy="200892"/>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74EEFA">
                    <a:alpha val="100000"/>
                  </a:srgbClr>
                </a:gs>
                <a:gs pos="100000">
                  <a:srgbClr val="2484B5">
                    <a:alpha val="100000"/>
                  </a:srgbClr>
                </a:gs>
              </a:gsLst>
              <a:lin ang="0"/>
            </a:gradFill>
            <a:ln cap="sq">
              <a:noFill/>
              <a:prstDash val="solid"/>
              <a:miter/>
            </a:ln>
          </p:spPr>
        </p:sp>
        <p:sp>
          <p:nvSpPr>
            <p:cNvPr id="10" name="TextBox 10"/>
            <p:cNvSpPr txBox="1"/>
            <p:nvPr/>
          </p:nvSpPr>
          <p:spPr>
            <a:xfrm>
              <a:off x="76200" y="19050"/>
              <a:ext cx="660400" cy="717550"/>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1336113" y="3212094"/>
            <a:ext cx="200892" cy="200892"/>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74EEFA">
                    <a:alpha val="100000"/>
                  </a:srgbClr>
                </a:gs>
                <a:gs pos="100000">
                  <a:srgbClr val="2484B5">
                    <a:alpha val="100000"/>
                  </a:srgbClr>
                </a:gs>
              </a:gsLst>
              <a:lin ang="0"/>
            </a:gradFill>
            <a:ln cap="sq">
              <a:noFill/>
              <a:prstDash val="solid"/>
              <a:miter/>
            </a:ln>
          </p:spPr>
        </p:sp>
        <p:sp>
          <p:nvSpPr>
            <p:cNvPr id="13" name="TextBox 13"/>
            <p:cNvSpPr txBox="1"/>
            <p:nvPr/>
          </p:nvSpPr>
          <p:spPr>
            <a:xfrm>
              <a:off x="76200" y="19050"/>
              <a:ext cx="660400" cy="717550"/>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1642976" y="3212094"/>
            <a:ext cx="200892" cy="200892"/>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74EEFA">
                    <a:alpha val="100000"/>
                  </a:srgbClr>
                </a:gs>
                <a:gs pos="100000">
                  <a:srgbClr val="2484B5">
                    <a:alpha val="100000"/>
                  </a:srgbClr>
                </a:gs>
              </a:gsLst>
              <a:lin ang="0"/>
            </a:gradFill>
            <a:ln cap="sq">
              <a:noFill/>
              <a:prstDash val="solid"/>
              <a:miter/>
            </a:ln>
          </p:spPr>
        </p:sp>
        <p:sp>
          <p:nvSpPr>
            <p:cNvPr id="16" name="TextBox 16"/>
            <p:cNvSpPr txBox="1"/>
            <p:nvPr/>
          </p:nvSpPr>
          <p:spPr>
            <a:xfrm>
              <a:off x="76200" y="19050"/>
              <a:ext cx="660400" cy="717550"/>
            </a:xfrm>
            <a:prstGeom prst="rect">
              <a:avLst/>
            </a:prstGeom>
          </p:spPr>
          <p:txBody>
            <a:bodyPr lIns="50800" tIns="50800" rIns="50800" bIns="50800" rtlCol="0" anchor="ctr"/>
            <a:lstStyle/>
            <a:p>
              <a:pPr algn="ctr">
                <a:lnSpc>
                  <a:spcPts val="2659"/>
                </a:lnSpc>
              </a:pPr>
              <a:endParaRPr/>
            </a:p>
          </p:txBody>
        </p:sp>
      </p:grpSp>
      <p:sp>
        <p:nvSpPr>
          <p:cNvPr id="17" name="TextBox 17"/>
          <p:cNvSpPr txBox="1"/>
          <p:nvPr/>
        </p:nvSpPr>
        <p:spPr>
          <a:xfrm>
            <a:off x="752023" y="421270"/>
            <a:ext cx="7636719" cy="2095500"/>
          </a:xfrm>
          <a:prstGeom prst="rect">
            <a:avLst/>
          </a:prstGeom>
        </p:spPr>
        <p:txBody>
          <a:bodyPr lIns="0" tIns="0" rIns="0" bIns="0" rtlCol="0" anchor="t">
            <a:spAutoFit/>
          </a:bodyPr>
          <a:lstStyle/>
          <a:p>
            <a:pPr algn="l">
              <a:lnSpc>
                <a:spcPts val="8400"/>
              </a:lnSpc>
              <a:spcBef>
                <a:spcPct val="0"/>
              </a:spcBef>
            </a:pPr>
            <a:r>
              <a:rPr lang="en-US" sz="6000" b="1" spc="-120">
                <a:solidFill>
                  <a:srgbClr val="072E5D"/>
                </a:solidFill>
                <a:latin typeface="Fahkwang Bold"/>
                <a:ea typeface="Fahkwang Bold"/>
                <a:cs typeface="Fahkwang Bold"/>
                <a:sym typeface="Fahkwang Bold"/>
              </a:rPr>
              <a:t>Đánh giá kết quả chạy thử</a:t>
            </a:r>
          </a:p>
        </p:txBody>
      </p:sp>
      <p:sp>
        <p:nvSpPr>
          <p:cNvPr id="18" name="Freeform 18"/>
          <p:cNvSpPr/>
          <p:nvPr/>
        </p:nvSpPr>
        <p:spPr>
          <a:xfrm>
            <a:off x="9227490" y="3585913"/>
            <a:ext cx="328416" cy="331315"/>
          </a:xfrm>
          <a:custGeom>
            <a:avLst/>
            <a:gdLst/>
            <a:ahLst/>
            <a:cxnLst/>
            <a:rect l="l" t="t" r="r" b="b"/>
            <a:pathLst>
              <a:path w="328416" h="331315">
                <a:moveTo>
                  <a:pt x="0" y="0"/>
                </a:moveTo>
                <a:lnTo>
                  <a:pt x="328416" y="0"/>
                </a:lnTo>
                <a:lnTo>
                  <a:pt x="328416" y="331314"/>
                </a:lnTo>
                <a:lnTo>
                  <a:pt x="0" y="331314"/>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19" name="TextBox 19"/>
          <p:cNvSpPr txBox="1"/>
          <p:nvPr/>
        </p:nvSpPr>
        <p:spPr>
          <a:xfrm>
            <a:off x="9639408" y="3576388"/>
            <a:ext cx="8498415" cy="466725"/>
          </a:xfrm>
          <a:prstGeom prst="rect">
            <a:avLst/>
          </a:prstGeom>
        </p:spPr>
        <p:txBody>
          <a:bodyPr lIns="0" tIns="0" rIns="0" bIns="0" rtlCol="0" anchor="t">
            <a:spAutoFit/>
          </a:bodyPr>
          <a:lstStyle/>
          <a:p>
            <a:pPr algn="just">
              <a:lnSpc>
                <a:spcPts val="3600"/>
              </a:lnSpc>
            </a:pPr>
            <a:r>
              <a:rPr lang="en-US" sz="3000" b="1" spc="-60">
                <a:solidFill>
                  <a:srgbClr val="072E5D"/>
                </a:solidFill>
                <a:latin typeface="Body Text Fit Bold"/>
                <a:ea typeface="Body Text Fit Bold"/>
                <a:cs typeface="Body Text Fit Bold"/>
                <a:sym typeface="Body Text Fit Bold"/>
              </a:rPr>
              <a:t>CHƯA THỰC HIỆN ĐƯỢC VIỆC GỬI TIN NHẮN</a:t>
            </a:r>
          </a:p>
        </p:txBody>
      </p:sp>
      <p:sp>
        <p:nvSpPr>
          <p:cNvPr id="20" name="Freeform 20"/>
          <p:cNvSpPr/>
          <p:nvPr/>
        </p:nvSpPr>
        <p:spPr>
          <a:xfrm>
            <a:off x="9227490" y="7118854"/>
            <a:ext cx="328416" cy="331315"/>
          </a:xfrm>
          <a:custGeom>
            <a:avLst/>
            <a:gdLst/>
            <a:ahLst/>
            <a:cxnLst/>
            <a:rect l="l" t="t" r="r" b="b"/>
            <a:pathLst>
              <a:path w="328416" h="331315">
                <a:moveTo>
                  <a:pt x="0" y="0"/>
                </a:moveTo>
                <a:lnTo>
                  <a:pt x="328416" y="0"/>
                </a:lnTo>
                <a:lnTo>
                  <a:pt x="328416" y="331315"/>
                </a:lnTo>
                <a:lnTo>
                  <a:pt x="0" y="331315"/>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21" name="TextBox 21"/>
          <p:cNvSpPr txBox="1"/>
          <p:nvPr/>
        </p:nvSpPr>
        <p:spPr>
          <a:xfrm>
            <a:off x="9622581" y="7090279"/>
            <a:ext cx="7144842" cy="466725"/>
          </a:xfrm>
          <a:prstGeom prst="rect">
            <a:avLst/>
          </a:prstGeom>
        </p:spPr>
        <p:txBody>
          <a:bodyPr lIns="0" tIns="0" rIns="0" bIns="0" rtlCol="0" anchor="t">
            <a:spAutoFit/>
          </a:bodyPr>
          <a:lstStyle/>
          <a:p>
            <a:pPr algn="just">
              <a:lnSpc>
                <a:spcPts val="3600"/>
              </a:lnSpc>
            </a:pPr>
            <a:r>
              <a:rPr lang="en-US" sz="3000" b="1" spc="-60">
                <a:solidFill>
                  <a:srgbClr val="072E5D"/>
                </a:solidFill>
                <a:latin typeface="Body Text Fit Bold"/>
                <a:ea typeface="Body Text Fit Bold"/>
                <a:cs typeface="Body Text Fit Bold"/>
                <a:sym typeface="Body Text Fit Bold"/>
              </a:rPr>
              <a:t>LỖI TRONG VIỆC CHẠY MÔ PHỎNG</a:t>
            </a:r>
          </a:p>
        </p:txBody>
      </p:sp>
      <p:grpSp>
        <p:nvGrpSpPr>
          <p:cNvPr id="22" name="Group 22"/>
          <p:cNvGrpSpPr>
            <a:grpSpLocks noChangeAspect="1"/>
          </p:cNvGrpSpPr>
          <p:nvPr/>
        </p:nvGrpSpPr>
        <p:grpSpPr>
          <a:xfrm>
            <a:off x="14912449" y="1028700"/>
            <a:ext cx="2142395" cy="2142395"/>
            <a:chOff x="0" y="0"/>
            <a:chExt cx="3282950" cy="3282950"/>
          </a:xfrm>
        </p:grpSpPr>
        <p:sp>
          <p:nvSpPr>
            <p:cNvPr id="23" name="Freeform 23"/>
            <p:cNvSpPr/>
            <p:nvPr/>
          </p:nvSpPr>
          <p:spPr>
            <a:xfrm>
              <a:off x="0" y="0"/>
              <a:ext cx="3282950" cy="3282950"/>
            </a:xfrm>
            <a:custGeom>
              <a:avLst/>
              <a:gdLst/>
              <a:ahLst/>
              <a:cxnLst/>
              <a:rect l="l" t="t" r="r" b="b"/>
              <a:pathLst>
                <a:path w="3282950" h="3282950">
                  <a:moveTo>
                    <a:pt x="0" y="0"/>
                  </a:moveTo>
                  <a:lnTo>
                    <a:pt x="2532380" y="0"/>
                  </a:lnTo>
                  <a:cubicBezTo>
                    <a:pt x="2946400" y="0"/>
                    <a:pt x="3282950" y="336550"/>
                    <a:pt x="3282950" y="750570"/>
                  </a:cubicBezTo>
                  <a:lnTo>
                    <a:pt x="3282950" y="750570"/>
                  </a:lnTo>
                  <a:lnTo>
                    <a:pt x="3282950" y="3282950"/>
                  </a:lnTo>
                  <a:lnTo>
                    <a:pt x="3282950" y="3282950"/>
                  </a:lnTo>
                  <a:lnTo>
                    <a:pt x="0" y="3282950"/>
                  </a:lnTo>
                  <a:lnTo>
                    <a:pt x="0" y="3282950"/>
                  </a:lnTo>
                  <a:lnTo>
                    <a:pt x="0" y="0"/>
                  </a:lnTo>
                  <a:lnTo>
                    <a:pt x="0" y="0"/>
                  </a:lnTo>
                  <a:close/>
                </a:path>
              </a:pathLst>
            </a:custGeom>
            <a:blipFill>
              <a:blip r:embed="rId4"/>
              <a:stretch>
                <a:fillRect l="-24859" r="-24859"/>
              </a:stretch>
            </a:blipFill>
          </p:spPr>
        </p:sp>
      </p:grpSp>
      <p:grpSp>
        <p:nvGrpSpPr>
          <p:cNvPr id="24" name="Group 24"/>
          <p:cNvGrpSpPr/>
          <p:nvPr/>
        </p:nvGrpSpPr>
        <p:grpSpPr>
          <a:xfrm>
            <a:off x="9227490" y="1028700"/>
            <a:ext cx="5323009" cy="2142395"/>
            <a:chOff x="0" y="0"/>
            <a:chExt cx="7097346" cy="2856527"/>
          </a:xfrm>
        </p:grpSpPr>
        <p:pic>
          <p:nvPicPr>
            <p:cNvPr id="25" name="Picture 25"/>
            <p:cNvPicPr>
              <a:picLocks noChangeAspect="1"/>
            </p:cNvPicPr>
            <p:nvPr/>
          </p:nvPicPr>
          <p:blipFill>
            <a:blip r:embed="rId5"/>
            <a:srcRect t="19814" b="19814"/>
            <a:stretch>
              <a:fillRect/>
            </a:stretch>
          </p:blipFill>
          <p:spPr>
            <a:xfrm>
              <a:off x="0" y="0"/>
              <a:ext cx="7097346" cy="2856527"/>
            </a:xfrm>
            <a:prstGeom prst="rect">
              <a:avLst/>
            </a:prstGeom>
          </p:spPr>
        </p:pic>
      </p:grpSp>
      <p:grpSp>
        <p:nvGrpSpPr>
          <p:cNvPr id="26" name="Group 26"/>
          <p:cNvGrpSpPr/>
          <p:nvPr/>
        </p:nvGrpSpPr>
        <p:grpSpPr>
          <a:xfrm>
            <a:off x="1028700" y="7045182"/>
            <a:ext cx="3706057" cy="2142395"/>
            <a:chOff x="0" y="0"/>
            <a:chExt cx="4941410" cy="2856527"/>
          </a:xfrm>
        </p:grpSpPr>
        <p:pic>
          <p:nvPicPr>
            <p:cNvPr id="27" name="Picture 27"/>
            <p:cNvPicPr>
              <a:picLocks noChangeAspect="1"/>
            </p:cNvPicPr>
            <p:nvPr/>
          </p:nvPicPr>
          <p:blipFill>
            <a:blip r:embed="rId6"/>
            <a:srcRect t="13288"/>
            <a:stretch>
              <a:fillRect/>
            </a:stretch>
          </p:blipFill>
          <p:spPr>
            <a:xfrm>
              <a:off x="0" y="0"/>
              <a:ext cx="4941410" cy="2856527"/>
            </a:xfrm>
            <a:prstGeom prst="rect">
              <a:avLst/>
            </a:prstGeom>
          </p:spPr>
        </p:pic>
      </p:grpSp>
      <p:grpSp>
        <p:nvGrpSpPr>
          <p:cNvPr id="28" name="Group 28"/>
          <p:cNvGrpSpPr/>
          <p:nvPr/>
        </p:nvGrpSpPr>
        <p:grpSpPr>
          <a:xfrm>
            <a:off x="4959362" y="7045182"/>
            <a:ext cx="3706057" cy="2142395"/>
            <a:chOff x="0" y="0"/>
            <a:chExt cx="4941410" cy="2856527"/>
          </a:xfrm>
        </p:grpSpPr>
        <p:pic>
          <p:nvPicPr>
            <p:cNvPr id="29" name="Picture 29"/>
            <p:cNvPicPr>
              <a:picLocks noChangeAspect="1"/>
            </p:cNvPicPr>
            <p:nvPr/>
          </p:nvPicPr>
          <p:blipFill>
            <a:blip r:embed="rId7"/>
            <a:srcRect t="13288"/>
            <a:stretch>
              <a:fillRect/>
            </a:stretch>
          </p:blipFill>
          <p:spPr>
            <a:xfrm>
              <a:off x="0" y="0"/>
              <a:ext cx="4941410" cy="2856527"/>
            </a:xfrm>
            <a:prstGeom prst="rect">
              <a:avLst/>
            </a:prstGeom>
          </p:spPr>
        </p:pic>
      </p:grpSp>
      <p:sp>
        <p:nvSpPr>
          <p:cNvPr id="30" name="TextBox 30"/>
          <p:cNvSpPr txBox="1"/>
          <p:nvPr/>
        </p:nvSpPr>
        <p:spPr>
          <a:xfrm>
            <a:off x="9391698" y="4123045"/>
            <a:ext cx="8665419" cy="2657475"/>
          </a:xfrm>
          <a:prstGeom prst="rect">
            <a:avLst/>
          </a:prstGeom>
        </p:spPr>
        <p:txBody>
          <a:bodyPr lIns="0" tIns="0" rIns="0" bIns="0" rtlCol="0" anchor="t">
            <a:spAutoFit/>
          </a:bodyPr>
          <a:lstStyle/>
          <a:p>
            <a:pPr algn="just">
              <a:lnSpc>
                <a:spcPts val="4200"/>
              </a:lnSpc>
            </a:pPr>
            <a:r>
              <a:rPr lang="en-US" sz="3000">
                <a:solidFill>
                  <a:srgbClr val="000000"/>
                </a:solidFill>
                <a:latin typeface="Body Text Fit"/>
                <a:ea typeface="Body Text Fit"/>
                <a:cs typeface="Body Text Fit"/>
                <a:sym typeface="Body Text Fit"/>
              </a:rPr>
              <a:t>Khi phát hiện có sự xuất hiện của ngườ lạ, hệ thống của thực hiện bật loa  nhưng không thể thực hiện việc gửi tin nhắn. Lý do theo nhóm tìm hiểu là Sim7680C cần nguồn cấp 4.2V và 2A nhưng mạch ổn áp chỉ cung cấp được 0.7A</a:t>
            </a:r>
          </a:p>
        </p:txBody>
      </p:sp>
      <p:sp>
        <p:nvSpPr>
          <p:cNvPr id="31" name="TextBox 31"/>
          <p:cNvSpPr txBox="1"/>
          <p:nvPr/>
        </p:nvSpPr>
        <p:spPr>
          <a:xfrm>
            <a:off x="9391698" y="7591025"/>
            <a:ext cx="8829627" cy="2124075"/>
          </a:xfrm>
          <a:prstGeom prst="rect">
            <a:avLst/>
          </a:prstGeom>
        </p:spPr>
        <p:txBody>
          <a:bodyPr lIns="0" tIns="0" rIns="0" bIns="0" rtlCol="0" anchor="t">
            <a:spAutoFit/>
          </a:bodyPr>
          <a:lstStyle/>
          <a:p>
            <a:pPr algn="just">
              <a:lnSpc>
                <a:spcPts val="4200"/>
              </a:lnSpc>
            </a:pPr>
            <a:r>
              <a:rPr lang="en-US" sz="3000">
                <a:solidFill>
                  <a:srgbClr val="000000"/>
                </a:solidFill>
                <a:latin typeface="Body Text Fit"/>
                <a:ea typeface="Body Text Fit"/>
                <a:cs typeface="Body Text Fit"/>
                <a:sym typeface="Body Text Fit"/>
              </a:rPr>
              <a:t>Do sự hư hỏng linh kiện (cảm biến chuyển động không hoạt động) trong quá trình mô phỏng nên hệ thống của nhóm đã không thể thực hiện mô phỏng sau khi hàn mạch.</a:t>
            </a:r>
          </a:p>
        </p:txBody>
      </p:sp>
      <p:sp>
        <p:nvSpPr>
          <p:cNvPr id="32" name="TextBox 32"/>
          <p:cNvSpPr txBox="1"/>
          <p:nvPr/>
        </p:nvSpPr>
        <p:spPr>
          <a:xfrm>
            <a:off x="1028700" y="4102913"/>
            <a:ext cx="7636719" cy="466725"/>
          </a:xfrm>
          <a:prstGeom prst="rect">
            <a:avLst/>
          </a:prstGeom>
        </p:spPr>
        <p:txBody>
          <a:bodyPr lIns="0" tIns="0" rIns="0" bIns="0" rtlCol="0" anchor="t">
            <a:spAutoFit/>
          </a:bodyPr>
          <a:lstStyle/>
          <a:p>
            <a:pPr algn="just">
              <a:lnSpc>
                <a:spcPts val="3600"/>
              </a:lnSpc>
            </a:pPr>
            <a:r>
              <a:rPr lang="en-US" sz="3000" b="1" spc="-60">
                <a:solidFill>
                  <a:srgbClr val="072E5D"/>
                </a:solidFill>
                <a:latin typeface="Body Text Fit Bold"/>
                <a:ea typeface="Body Text Fit Bold"/>
                <a:cs typeface="Body Text Fit Bold"/>
                <a:sym typeface="Body Text Fit Bold"/>
              </a:rPr>
              <a:t>NHỮNG HẠN CHẾ VỀ PHẦN CỨNG</a:t>
            </a:r>
          </a:p>
        </p:txBody>
      </p:sp>
      <p:sp>
        <p:nvSpPr>
          <p:cNvPr id="33" name="Freeform 33"/>
          <p:cNvSpPr/>
          <p:nvPr/>
        </p:nvSpPr>
        <p:spPr>
          <a:xfrm>
            <a:off x="551547" y="4129267"/>
            <a:ext cx="400953" cy="404493"/>
          </a:xfrm>
          <a:custGeom>
            <a:avLst/>
            <a:gdLst/>
            <a:ahLst/>
            <a:cxnLst/>
            <a:rect l="l" t="t" r="r" b="b"/>
            <a:pathLst>
              <a:path w="400953" h="404493">
                <a:moveTo>
                  <a:pt x="0" y="0"/>
                </a:moveTo>
                <a:lnTo>
                  <a:pt x="400953" y="0"/>
                </a:lnTo>
                <a:lnTo>
                  <a:pt x="400953" y="404493"/>
                </a:lnTo>
                <a:lnTo>
                  <a:pt x="0" y="404493"/>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34" name="TextBox 34"/>
          <p:cNvSpPr txBox="1"/>
          <p:nvPr/>
        </p:nvSpPr>
        <p:spPr>
          <a:xfrm>
            <a:off x="890486" y="4509630"/>
            <a:ext cx="7975825" cy="2124075"/>
          </a:xfrm>
          <a:prstGeom prst="rect">
            <a:avLst/>
          </a:prstGeom>
        </p:spPr>
        <p:txBody>
          <a:bodyPr lIns="0" tIns="0" rIns="0" bIns="0" rtlCol="0" anchor="t">
            <a:spAutoFit/>
          </a:bodyPr>
          <a:lstStyle/>
          <a:p>
            <a:pPr marL="647702" lvl="1" indent="-323851" algn="just">
              <a:lnSpc>
                <a:spcPts val="4200"/>
              </a:lnSpc>
              <a:buFont typeface="Arial"/>
              <a:buChar char="•"/>
            </a:pPr>
            <a:r>
              <a:rPr lang="en-US" sz="3000">
                <a:solidFill>
                  <a:srgbClr val="000000"/>
                </a:solidFill>
                <a:latin typeface="Body Text Fit"/>
                <a:ea typeface="Body Text Fit"/>
                <a:cs typeface="Body Text Fit"/>
                <a:sym typeface="Body Text Fit"/>
              </a:rPr>
              <a:t>Cảm biến của đề tài có sự hạn chế trong tầm hoạt động. Lý do là thiếu hụt ngân sách.</a:t>
            </a:r>
          </a:p>
          <a:p>
            <a:pPr marL="647702" lvl="1" indent="-323851" algn="just">
              <a:lnSpc>
                <a:spcPts val="4200"/>
              </a:lnSpc>
              <a:buFont typeface="Arial"/>
              <a:buChar char="•"/>
            </a:pPr>
            <a:r>
              <a:rPr lang="en-US" sz="3000">
                <a:solidFill>
                  <a:srgbClr val="000000"/>
                </a:solidFill>
                <a:latin typeface="Body Text Fit"/>
                <a:ea typeface="Body Text Fit"/>
                <a:cs typeface="Body Text Fit"/>
                <a:sym typeface="Body Text Fit"/>
              </a:rPr>
              <a:t>Loa báo hiệu nhỏ.</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437">
                <a:alpha val="100000"/>
              </a:srgbClr>
            </a:gs>
            <a:gs pos="100000">
              <a:srgbClr val="00466D">
                <a:alpha val="100000"/>
              </a:srgbClr>
            </a:gs>
          </a:gsLst>
          <a:lin ang="5400000"/>
        </a:gra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0" y="-371475"/>
            <a:ext cx="18288000" cy="8374491"/>
            <a:chOff x="0" y="0"/>
            <a:chExt cx="47242209" cy="21633282"/>
          </a:xfrm>
        </p:grpSpPr>
        <p:sp>
          <p:nvSpPr>
            <p:cNvPr id="3" name="Freeform 3"/>
            <p:cNvSpPr/>
            <p:nvPr/>
          </p:nvSpPr>
          <p:spPr>
            <a:xfrm>
              <a:off x="0" y="0"/>
              <a:ext cx="47242220" cy="21633307"/>
            </a:xfrm>
            <a:custGeom>
              <a:avLst/>
              <a:gdLst/>
              <a:ahLst/>
              <a:cxnLst/>
              <a:rect l="l" t="t" r="r" b="b"/>
              <a:pathLst>
                <a:path w="47242220" h="21633307">
                  <a:moveTo>
                    <a:pt x="0" y="0"/>
                  </a:moveTo>
                  <a:lnTo>
                    <a:pt x="0" y="21633307"/>
                  </a:lnTo>
                  <a:cubicBezTo>
                    <a:pt x="0" y="14548865"/>
                    <a:pt x="10575544" y="8805799"/>
                    <a:pt x="23620985" y="8805799"/>
                  </a:cubicBezTo>
                  <a:cubicBezTo>
                    <a:pt x="36666550" y="8805799"/>
                    <a:pt x="47242220" y="14548865"/>
                    <a:pt x="47242220" y="21633306"/>
                  </a:cubicBezTo>
                  <a:lnTo>
                    <a:pt x="47242220" y="0"/>
                  </a:lnTo>
                  <a:close/>
                </a:path>
              </a:pathLst>
            </a:custGeom>
            <a:blipFill>
              <a:blip r:embed="rId2"/>
              <a:stretch>
                <a:fillRect t="-58732"/>
              </a:stretch>
            </a:blipFill>
          </p:spPr>
        </p:sp>
      </p:grpSp>
      <p:grpSp>
        <p:nvGrpSpPr>
          <p:cNvPr id="4" name="Group 4"/>
          <p:cNvGrpSpPr/>
          <p:nvPr/>
        </p:nvGrpSpPr>
        <p:grpSpPr>
          <a:xfrm>
            <a:off x="8736416" y="6563394"/>
            <a:ext cx="200892" cy="200892"/>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74EEFA">
                    <a:alpha val="100000"/>
                  </a:srgbClr>
                </a:gs>
                <a:gs pos="100000">
                  <a:srgbClr val="2484B5">
                    <a:alpha val="100000"/>
                  </a:srgbClr>
                </a:gs>
              </a:gsLst>
              <a:lin ang="0"/>
            </a:gradFill>
            <a:ln cap="sq">
              <a:noFill/>
              <a:prstDash val="solid"/>
              <a:miter/>
            </a:ln>
          </p:spPr>
        </p:sp>
        <p:sp>
          <p:nvSpPr>
            <p:cNvPr id="6" name="TextBox 6"/>
            <p:cNvSpPr txBox="1"/>
            <p:nvPr/>
          </p:nvSpPr>
          <p:spPr>
            <a:xfrm>
              <a:off x="76200" y="19050"/>
              <a:ext cx="660400" cy="717550"/>
            </a:xfrm>
            <a:prstGeom prst="rect">
              <a:avLst/>
            </a:prstGeom>
          </p:spPr>
          <p:txBody>
            <a:bodyPr lIns="50800" tIns="50800" rIns="50800" bIns="50800" rtlCol="0" anchor="ctr"/>
            <a:lstStyle/>
            <a:p>
              <a:pPr algn="ctr">
                <a:lnSpc>
                  <a:spcPts val="2659"/>
                </a:lnSpc>
              </a:pPr>
              <a:endParaRPr/>
            </a:p>
          </p:txBody>
        </p:sp>
      </p:grpSp>
      <p:grpSp>
        <p:nvGrpSpPr>
          <p:cNvPr id="7" name="Group 7"/>
          <p:cNvGrpSpPr/>
          <p:nvPr/>
        </p:nvGrpSpPr>
        <p:grpSpPr>
          <a:xfrm>
            <a:off x="9043829" y="6563394"/>
            <a:ext cx="200892" cy="200892"/>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74EEFA">
                    <a:alpha val="100000"/>
                  </a:srgbClr>
                </a:gs>
                <a:gs pos="100000">
                  <a:srgbClr val="2484B5">
                    <a:alpha val="100000"/>
                  </a:srgbClr>
                </a:gs>
              </a:gsLst>
              <a:lin ang="0"/>
            </a:gradFill>
            <a:ln cap="sq">
              <a:noFill/>
              <a:prstDash val="solid"/>
              <a:miter/>
            </a:ln>
          </p:spPr>
        </p:sp>
        <p:sp>
          <p:nvSpPr>
            <p:cNvPr id="9" name="TextBox 9"/>
            <p:cNvSpPr txBox="1"/>
            <p:nvPr/>
          </p:nvSpPr>
          <p:spPr>
            <a:xfrm>
              <a:off x="76200" y="19050"/>
              <a:ext cx="660400" cy="717550"/>
            </a:xfrm>
            <a:prstGeom prst="rect">
              <a:avLst/>
            </a:prstGeom>
          </p:spPr>
          <p:txBody>
            <a:bodyPr lIns="50800" tIns="50800" rIns="50800" bIns="50800" rtlCol="0" anchor="ctr"/>
            <a:lstStyle/>
            <a:p>
              <a:pPr algn="ctr">
                <a:lnSpc>
                  <a:spcPts val="2659"/>
                </a:lnSpc>
              </a:pPr>
              <a:endParaRPr/>
            </a:p>
          </p:txBody>
        </p:sp>
      </p:grpSp>
      <p:grpSp>
        <p:nvGrpSpPr>
          <p:cNvPr id="10" name="Group 10"/>
          <p:cNvGrpSpPr/>
          <p:nvPr/>
        </p:nvGrpSpPr>
        <p:grpSpPr>
          <a:xfrm>
            <a:off x="9350692" y="6563394"/>
            <a:ext cx="200892" cy="200892"/>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74EEFA">
                    <a:alpha val="100000"/>
                  </a:srgbClr>
                </a:gs>
                <a:gs pos="100000">
                  <a:srgbClr val="2484B5">
                    <a:alpha val="100000"/>
                  </a:srgbClr>
                </a:gs>
              </a:gsLst>
              <a:lin ang="0"/>
            </a:gradFill>
            <a:ln cap="sq">
              <a:noFill/>
              <a:prstDash val="solid"/>
              <a:miter/>
            </a:ln>
          </p:spPr>
        </p:sp>
        <p:sp>
          <p:nvSpPr>
            <p:cNvPr id="12" name="TextBox 12"/>
            <p:cNvSpPr txBox="1"/>
            <p:nvPr/>
          </p:nvSpPr>
          <p:spPr>
            <a:xfrm>
              <a:off x="76200" y="19050"/>
              <a:ext cx="660400" cy="717550"/>
            </a:xfrm>
            <a:prstGeom prst="rect">
              <a:avLst/>
            </a:prstGeom>
          </p:spPr>
          <p:txBody>
            <a:bodyPr lIns="50800" tIns="50800" rIns="50800" bIns="50800" rtlCol="0" anchor="ctr"/>
            <a:lstStyle/>
            <a:p>
              <a:pPr algn="ctr">
                <a:lnSpc>
                  <a:spcPts val="2659"/>
                </a:lnSpc>
              </a:pPr>
              <a:endParaRPr/>
            </a:p>
          </p:txBody>
        </p:sp>
      </p:grpSp>
      <p:grpSp>
        <p:nvGrpSpPr>
          <p:cNvPr id="13" name="Group 13"/>
          <p:cNvGrpSpPr/>
          <p:nvPr/>
        </p:nvGrpSpPr>
        <p:grpSpPr>
          <a:xfrm>
            <a:off x="4525186" y="5393894"/>
            <a:ext cx="1362296" cy="1022922"/>
            <a:chOff x="0" y="0"/>
            <a:chExt cx="541231" cy="406400"/>
          </a:xfrm>
        </p:grpSpPr>
        <p:sp>
          <p:nvSpPr>
            <p:cNvPr id="14" name="Freeform 14"/>
            <p:cNvSpPr/>
            <p:nvPr/>
          </p:nvSpPr>
          <p:spPr>
            <a:xfrm>
              <a:off x="0" y="0"/>
              <a:ext cx="541231" cy="406400"/>
            </a:xfrm>
            <a:custGeom>
              <a:avLst/>
              <a:gdLst/>
              <a:ahLst/>
              <a:cxnLst/>
              <a:rect l="l" t="t" r="r" b="b"/>
              <a:pathLst>
                <a:path w="541231" h="406400">
                  <a:moveTo>
                    <a:pt x="338031" y="0"/>
                  </a:moveTo>
                  <a:cubicBezTo>
                    <a:pt x="450255" y="0"/>
                    <a:pt x="541231" y="90976"/>
                    <a:pt x="541231" y="203200"/>
                  </a:cubicBezTo>
                  <a:cubicBezTo>
                    <a:pt x="541231" y="315424"/>
                    <a:pt x="450255" y="406400"/>
                    <a:pt x="338031" y="406400"/>
                  </a:cubicBezTo>
                  <a:lnTo>
                    <a:pt x="203200" y="406400"/>
                  </a:lnTo>
                  <a:cubicBezTo>
                    <a:pt x="90976" y="406400"/>
                    <a:pt x="0" y="315424"/>
                    <a:pt x="0" y="203200"/>
                  </a:cubicBezTo>
                  <a:cubicBezTo>
                    <a:pt x="0" y="90976"/>
                    <a:pt x="90976" y="0"/>
                    <a:pt x="203200" y="0"/>
                  </a:cubicBezTo>
                  <a:close/>
                </a:path>
              </a:pathLst>
            </a:custGeom>
            <a:solidFill>
              <a:srgbClr val="FFFFFF"/>
            </a:solidFill>
          </p:spPr>
        </p:sp>
        <p:sp>
          <p:nvSpPr>
            <p:cNvPr id="15" name="TextBox 15"/>
            <p:cNvSpPr txBox="1"/>
            <p:nvPr/>
          </p:nvSpPr>
          <p:spPr>
            <a:xfrm>
              <a:off x="0" y="-57150"/>
              <a:ext cx="541231" cy="463550"/>
            </a:xfrm>
            <a:prstGeom prst="rect">
              <a:avLst/>
            </a:prstGeom>
          </p:spPr>
          <p:txBody>
            <a:bodyPr lIns="50800" tIns="50800" rIns="50800" bIns="50800" rtlCol="0" anchor="ctr"/>
            <a:lstStyle/>
            <a:p>
              <a:pPr algn="ctr">
                <a:lnSpc>
                  <a:spcPts val="2659"/>
                </a:lnSpc>
              </a:pPr>
              <a:endParaRPr/>
            </a:p>
          </p:txBody>
        </p:sp>
      </p:grpSp>
      <p:sp>
        <p:nvSpPr>
          <p:cNvPr id="16" name="Freeform 16"/>
          <p:cNvSpPr/>
          <p:nvPr/>
        </p:nvSpPr>
        <p:spPr>
          <a:xfrm>
            <a:off x="4805549" y="5513087"/>
            <a:ext cx="801569" cy="784536"/>
          </a:xfrm>
          <a:custGeom>
            <a:avLst/>
            <a:gdLst/>
            <a:ahLst/>
            <a:cxnLst/>
            <a:rect l="l" t="t" r="r" b="b"/>
            <a:pathLst>
              <a:path w="801569" h="784536">
                <a:moveTo>
                  <a:pt x="0" y="0"/>
                </a:moveTo>
                <a:lnTo>
                  <a:pt x="801569" y="0"/>
                </a:lnTo>
                <a:lnTo>
                  <a:pt x="801569" y="784536"/>
                </a:lnTo>
                <a:lnTo>
                  <a:pt x="0" y="784536"/>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sp>
        <p:nvSpPr>
          <p:cNvPr id="17" name="TextBox 17"/>
          <p:cNvSpPr txBox="1"/>
          <p:nvPr/>
        </p:nvSpPr>
        <p:spPr>
          <a:xfrm>
            <a:off x="5369390" y="5154466"/>
            <a:ext cx="7549219" cy="1358903"/>
          </a:xfrm>
          <a:prstGeom prst="rect">
            <a:avLst/>
          </a:prstGeom>
        </p:spPr>
        <p:txBody>
          <a:bodyPr lIns="0" tIns="0" rIns="0" bIns="0" rtlCol="0" anchor="t">
            <a:spAutoFit/>
          </a:bodyPr>
          <a:lstStyle/>
          <a:p>
            <a:pPr algn="ctr">
              <a:lnSpc>
                <a:spcPts val="11199"/>
              </a:lnSpc>
              <a:spcBef>
                <a:spcPct val="0"/>
              </a:spcBef>
            </a:pPr>
            <a:r>
              <a:rPr lang="en-US" sz="7999" b="1" spc="-159">
                <a:solidFill>
                  <a:srgbClr val="FFFFFF"/>
                </a:solidFill>
                <a:latin typeface="Fahkwang Bold"/>
                <a:ea typeface="Fahkwang Bold"/>
                <a:cs typeface="Fahkwang Bold"/>
                <a:sym typeface="Fahkwang Bold"/>
              </a:rPr>
              <a:t>Thank You</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2156581"/>
            <a:ext cx="327660" cy="8763380"/>
            <a:chOff x="0" y="0"/>
            <a:chExt cx="86297" cy="2308051"/>
          </a:xfrm>
        </p:grpSpPr>
        <p:sp>
          <p:nvSpPr>
            <p:cNvPr id="3" name="Freeform 3"/>
            <p:cNvSpPr/>
            <p:nvPr/>
          </p:nvSpPr>
          <p:spPr>
            <a:xfrm>
              <a:off x="0" y="0"/>
              <a:ext cx="86297" cy="2308051"/>
            </a:xfrm>
            <a:custGeom>
              <a:avLst/>
              <a:gdLst/>
              <a:ahLst/>
              <a:cxnLst/>
              <a:rect l="l" t="t" r="r" b="b"/>
              <a:pathLst>
                <a:path w="86297" h="2308051">
                  <a:moveTo>
                    <a:pt x="43149" y="0"/>
                  </a:moveTo>
                  <a:lnTo>
                    <a:pt x="43149" y="0"/>
                  </a:lnTo>
                  <a:cubicBezTo>
                    <a:pt x="66979" y="0"/>
                    <a:pt x="86297" y="19318"/>
                    <a:pt x="86297" y="43149"/>
                  </a:cubicBezTo>
                  <a:lnTo>
                    <a:pt x="86297" y="2264902"/>
                  </a:lnTo>
                  <a:cubicBezTo>
                    <a:pt x="86297" y="2276346"/>
                    <a:pt x="81751" y="2287321"/>
                    <a:pt x="73659" y="2295413"/>
                  </a:cubicBezTo>
                  <a:cubicBezTo>
                    <a:pt x="65567" y="2303505"/>
                    <a:pt x="54592" y="2308051"/>
                    <a:pt x="43149" y="2308051"/>
                  </a:cubicBezTo>
                  <a:lnTo>
                    <a:pt x="43149" y="2308051"/>
                  </a:lnTo>
                  <a:cubicBezTo>
                    <a:pt x="31705" y="2308051"/>
                    <a:pt x="20730" y="2303505"/>
                    <a:pt x="12638" y="2295413"/>
                  </a:cubicBezTo>
                  <a:cubicBezTo>
                    <a:pt x="4546" y="2287321"/>
                    <a:pt x="0" y="2276346"/>
                    <a:pt x="0" y="2264902"/>
                  </a:cubicBezTo>
                  <a:lnTo>
                    <a:pt x="0" y="43149"/>
                  </a:lnTo>
                  <a:cubicBezTo>
                    <a:pt x="0" y="31705"/>
                    <a:pt x="4546" y="20730"/>
                    <a:pt x="12638" y="12638"/>
                  </a:cubicBezTo>
                  <a:cubicBezTo>
                    <a:pt x="20730" y="4546"/>
                    <a:pt x="31705" y="0"/>
                    <a:pt x="43149" y="0"/>
                  </a:cubicBezTo>
                  <a:close/>
                </a:path>
              </a:pathLst>
            </a:custGeom>
            <a:gradFill rotWithShape="1">
              <a:gsLst>
                <a:gs pos="0">
                  <a:srgbClr val="000437">
                    <a:alpha val="100000"/>
                  </a:srgbClr>
                </a:gs>
                <a:gs pos="100000">
                  <a:srgbClr val="00466D">
                    <a:alpha val="100000"/>
                  </a:srgbClr>
                </a:gs>
              </a:gsLst>
              <a:lin ang="5400000"/>
            </a:gradFill>
          </p:spPr>
        </p:sp>
        <p:sp>
          <p:nvSpPr>
            <p:cNvPr id="4" name="TextBox 4"/>
            <p:cNvSpPr txBox="1"/>
            <p:nvPr/>
          </p:nvSpPr>
          <p:spPr>
            <a:xfrm>
              <a:off x="0" y="-57150"/>
              <a:ext cx="86297" cy="2365201"/>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0" y="-632960"/>
            <a:ext cx="327660" cy="2520916"/>
            <a:chOff x="0" y="0"/>
            <a:chExt cx="86297" cy="663945"/>
          </a:xfrm>
        </p:grpSpPr>
        <p:sp>
          <p:nvSpPr>
            <p:cNvPr id="6" name="Freeform 6"/>
            <p:cNvSpPr/>
            <p:nvPr/>
          </p:nvSpPr>
          <p:spPr>
            <a:xfrm>
              <a:off x="0" y="0"/>
              <a:ext cx="86297" cy="663945"/>
            </a:xfrm>
            <a:custGeom>
              <a:avLst/>
              <a:gdLst/>
              <a:ahLst/>
              <a:cxnLst/>
              <a:rect l="l" t="t" r="r" b="b"/>
              <a:pathLst>
                <a:path w="86297" h="663945">
                  <a:moveTo>
                    <a:pt x="43149" y="0"/>
                  </a:moveTo>
                  <a:lnTo>
                    <a:pt x="43149" y="0"/>
                  </a:lnTo>
                  <a:cubicBezTo>
                    <a:pt x="66979" y="0"/>
                    <a:pt x="86297" y="19318"/>
                    <a:pt x="86297" y="43149"/>
                  </a:cubicBezTo>
                  <a:lnTo>
                    <a:pt x="86297" y="620796"/>
                  </a:lnTo>
                  <a:cubicBezTo>
                    <a:pt x="86297" y="644627"/>
                    <a:pt x="66979" y="663945"/>
                    <a:pt x="43149" y="663945"/>
                  </a:cubicBezTo>
                  <a:lnTo>
                    <a:pt x="43149" y="663945"/>
                  </a:lnTo>
                  <a:cubicBezTo>
                    <a:pt x="31705" y="663945"/>
                    <a:pt x="20730" y="659399"/>
                    <a:pt x="12638" y="651307"/>
                  </a:cubicBezTo>
                  <a:cubicBezTo>
                    <a:pt x="4546" y="643215"/>
                    <a:pt x="0" y="632240"/>
                    <a:pt x="0" y="620796"/>
                  </a:cubicBezTo>
                  <a:lnTo>
                    <a:pt x="0" y="43149"/>
                  </a:lnTo>
                  <a:cubicBezTo>
                    <a:pt x="0" y="31705"/>
                    <a:pt x="4546" y="20730"/>
                    <a:pt x="12638" y="12638"/>
                  </a:cubicBezTo>
                  <a:cubicBezTo>
                    <a:pt x="20730" y="4546"/>
                    <a:pt x="31705" y="0"/>
                    <a:pt x="43149" y="0"/>
                  </a:cubicBezTo>
                  <a:close/>
                </a:path>
              </a:pathLst>
            </a:custGeom>
            <a:gradFill rotWithShape="1">
              <a:gsLst>
                <a:gs pos="0">
                  <a:srgbClr val="74EEFA">
                    <a:alpha val="100000"/>
                  </a:srgbClr>
                </a:gs>
                <a:gs pos="100000">
                  <a:srgbClr val="2484B5">
                    <a:alpha val="100000"/>
                  </a:srgbClr>
                </a:gs>
              </a:gsLst>
              <a:lin ang="5400000"/>
            </a:gradFill>
          </p:spPr>
        </p:sp>
        <p:sp>
          <p:nvSpPr>
            <p:cNvPr id="7" name="TextBox 7"/>
            <p:cNvSpPr txBox="1"/>
            <p:nvPr/>
          </p:nvSpPr>
          <p:spPr>
            <a:xfrm>
              <a:off x="0" y="-57150"/>
              <a:ext cx="86297" cy="721095"/>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028700" y="2343258"/>
            <a:ext cx="200892" cy="200892"/>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74EEFA">
                    <a:alpha val="100000"/>
                  </a:srgbClr>
                </a:gs>
                <a:gs pos="100000">
                  <a:srgbClr val="2484B5">
                    <a:alpha val="100000"/>
                  </a:srgbClr>
                </a:gs>
              </a:gsLst>
              <a:lin ang="0"/>
            </a:gradFill>
            <a:ln cap="sq">
              <a:noFill/>
              <a:prstDash val="solid"/>
              <a:miter/>
            </a:ln>
          </p:spPr>
        </p:sp>
        <p:sp>
          <p:nvSpPr>
            <p:cNvPr id="10" name="TextBox 10"/>
            <p:cNvSpPr txBox="1"/>
            <p:nvPr/>
          </p:nvSpPr>
          <p:spPr>
            <a:xfrm>
              <a:off x="76200" y="19050"/>
              <a:ext cx="660400" cy="717550"/>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1336113" y="2343258"/>
            <a:ext cx="200892" cy="200892"/>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74EEFA">
                    <a:alpha val="100000"/>
                  </a:srgbClr>
                </a:gs>
                <a:gs pos="100000">
                  <a:srgbClr val="2484B5">
                    <a:alpha val="100000"/>
                  </a:srgbClr>
                </a:gs>
              </a:gsLst>
              <a:lin ang="0"/>
            </a:gradFill>
            <a:ln cap="sq">
              <a:noFill/>
              <a:prstDash val="solid"/>
              <a:miter/>
            </a:ln>
          </p:spPr>
        </p:sp>
        <p:sp>
          <p:nvSpPr>
            <p:cNvPr id="13" name="TextBox 13"/>
            <p:cNvSpPr txBox="1"/>
            <p:nvPr/>
          </p:nvSpPr>
          <p:spPr>
            <a:xfrm>
              <a:off x="76200" y="19050"/>
              <a:ext cx="660400" cy="717550"/>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1642976" y="2343258"/>
            <a:ext cx="200892" cy="200892"/>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74EEFA">
                    <a:alpha val="100000"/>
                  </a:srgbClr>
                </a:gs>
                <a:gs pos="100000">
                  <a:srgbClr val="2484B5">
                    <a:alpha val="100000"/>
                  </a:srgbClr>
                </a:gs>
              </a:gsLst>
              <a:lin ang="0"/>
            </a:gradFill>
            <a:ln cap="sq">
              <a:noFill/>
              <a:prstDash val="solid"/>
              <a:miter/>
            </a:ln>
          </p:spPr>
        </p:sp>
        <p:sp>
          <p:nvSpPr>
            <p:cNvPr id="16" name="TextBox 16"/>
            <p:cNvSpPr txBox="1"/>
            <p:nvPr/>
          </p:nvSpPr>
          <p:spPr>
            <a:xfrm>
              <a:off x="76200" y="19050"/>
              <a:ext cx="660400" cy="717550"/>
            </a:xfrm>
            <a:prstGeom prst="rect">
              <a:avLst/>
            </a:prstGeom>
          </p:spPr>
          <p:txBody>
            <a:bodyPr lIns="50800" tIns="50800" rIns="50800" bIns="50800" rtlCol="0" anchor="ctr"/>
            <a:lstStyle/>
            <a:p>
              <a:pPr algn="ctr">
                <a:lnSpc>
                  <a:spcPts val="2659"/>
                </a:lnSpc>
              </a:pPr>
              <a:endParaRPr/>
            </a:p>
          </p:txBody>
        </p:sp>
      </p:grpSp>
      <p:sp>
        <p:nvSpPr>
          <p:cNvPr id="17" name="TextBox 17"/>
          <p:cNvSpPr txBox="1"/>
          <p:nvPr/>
        </p:nvSpPr>
        <p:spPr>
          <a:xfrm>
            <a:off x="1028700" y="1067432"/>
            <a:ext cx="7549219" cy="1184275"/>
          </a:xfrm>
          <a:prstGeom prst="rect">
            <a:avLst/>
          </a:prstGeom>
        </p:spPr>
        <p:txBody>
          <a:bodyPr lIns="0" tIns="0" rIns="0" bIns="0" rtlCol="0" anchor="t">
            <a:spAutoFit/>
          </a:bodyPr>
          <a:lstStyle/>
          <a:p>
            <a:pPr algn="l">
              <a:lnSpc>
                <a:spcPts val="9799"/>
              </a:lnSpc>
              <a:spcBef>
                <a:spcPct val="0"/>
              </a:spcBef>
            </a:pPr>
            <a:r>
              <a:rPr lang="en-US" sz="6999" b="1" spc="-139">
                <a:solidFill>
                  <a:srgbClr val="000000"/>
                </a:solidFill>
                <a:latin typeface="Fahkwang Bold"/>
                <a:ea typeface="Fahkwang Bold"/>
                <a:cs typeface="Fahkwang Bold"/>
                <a:sym typeface="Fahkwang Bold"/>
              </a:rPr>
              <a:t>Cấu trúc đề tài</a:t>
            </a:r>
          </a:p>
        </p:txBody>
      </p:sp>
      <p:grpSp>
        <p:nvGrpSpPr>
          <p:cNvPr id="18" name="Group 18"/>
          <p:cNvGrpSpPr/>
          <p:nvPr/>
        </p:nvGrpSpPr>
        <p:grpSpPr>
          <a:xfrm rot="-10800000">
            <a:off x="9774651" y="449755"/>
            <a:ext cx="9387490" cy="9387490"/>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0437">
                    <a:alpha val="100000"/>
                  </a:srgbClr>
                </a:gs>
                <a:gs pos="100000">
                  <a:srgbClr val="00466D">
                    <a:alpha val="100000"/>
                  </a:srgbClr>
                </a:gs>
              </a:gsLst>
              <a:lin ang="0"/>
            </a:gradFill>
            <a:ln cap="sq">
              <a:noFill/>
              <a:prstDash val="solid"/>
              <a:miter/>
            </a:ln>
          </p:spPr>
        </p:sp>
        <p:sp>
          <p:nvSpPr>
            <p:cNvPr id="20" name="TextBox 20"/>
            <p:cNvSpPr txBox="1"/>
            <p:nvPr/>
          </p:nvSpPr>
          <p:spPr>
            <a:xfrm>
              <a:off x="76200" y="19050"/>
              <a:ext cx="660400" cy="717550"/>
            </a:xfrm>
            <a:prstGeom prst="rect">
              <a:avLst/>
            </a:prstGeom>
          </p:spPr>
          <p:txBody>
            <a:bodyPr lIns="50800" tIns="50800" rIns="50800" bIns="50800" rtlCol="0" anchor="ctr"/>
            <a:lstStyle/>
            <a:p>
              <a:pPr algn="ctr">
                <a:lnSpc>
                  <a:spcPts val="2659"/>
                </a:lnSpc>
              </a:pPr>
              <a:endParaRPr/>
            </a:p>
          </p:txBody>
        </p:sp>
      </p:grpSp>
      <p:grpSp>
        <p:nvGrpSpPr>
          <p:cNvPr id="21" name="Group 21"/>
          <p:cNvGrpSpPr>
            <a:grpSpLocks noChangeAspect="1"/>
          </p:cNvGrpSpPr>
          <p:nvPr/>
        </p:nvGrpSpPr>
        <p:grpSpPr>
          <a:xfrm>
            <a:off x="10581259" y="0"/>
            <a:ext cx="10287000" cy="10287000"/>
            <a:chOff x="0" y="0"/>
            <a:chExt cx="42164000" cy="42164000"/>
          </a:xfrm>
        </p:grpSpPr>
        <p:sp>
          <p:nvSpPr>
            <p:cNvPr id="22" name="Freeform 22"/>
            <p:cNvSpPr/>
            <p:nvPr/>
          </p:nvSpPr>
          <p:spPr>
            <a:xfrm>
              <a:off x="0" y="0"/>
              <a:ext cx="42164000" cy="42164000"/>
            </a:xfrm>
            <a:custGeom>
              <a:avLst/>
              <a:gdLst/>
              <a:ahLst/>
              <a:cxnLst/>
              <a:rect l="l" t="t" r="r" b="b"/>
              <a:pathLst>
                <a:path w="42164000" h="42164000">
                  <a:moveTo>
                    <a:pt x="21082000" y="0"/>
                  </a:moveTo>
                  <a:cubicBezTo>
                    <a:pt x="9438767" y="0"/>
                    <a:pt x="0" y="9438767"/>
                    <a:pt x="0" y="21082000"/>
                  </a:cubicBezTo>
                  <a:cubicBezTo>
                    <a:pt x="0" y="32725233"/>
                    <a:pt x="9438767" y="42164000"/>
                    <a:pt x="21082000" y="42164000"/>
                  </a:cubicBezTo>
                  <a:lnTo>
                    <a:pt x="42164000" y="42164000"/>
                  </a:lnTo>
                  <a:lnTo>
                    <a:pt x="42164000" y="0"/>
                  </a:lnTo>
                  <a:close/>
                </a:path>
              </a:pathLst>
            </a:custGeom>
            <a:blipFill>
              <a:blip r:embed="rId2"/>
              <a:stretch>
                <a:fillRect l="-45421" r="-4813"/>
              </a:stretch>
            </a:blipFill>
          </p:spPr>
        </p:sp>
      </p:grpSp>
      <p:sp>
        <p:nvSpPr>
          <p:cNvPr id="23" name="TextBox 23"/>
          <p:cNvSpPr txBox="1"/>
          <p:nvPr/>
        </p:nvSpPr>
        <p:spPr>
          <a:xfrm>
            <a:off x="1028700" y="2798700"/>
            <a:ext cx="7549219" cy="762000"/>
          </a:xfrm>
          <a:prstGeom prst="rect">
            <a:avLst/>
          </a:prstGeom>
        </p:spPr>
        <p:txBody>
          <a:bodyPr lIns="0" tIns="0" rIns="0" bIns="0" rtlCol="0" anchor="t">
            <a:spAutoFit/>
          </a:bodyPr>
          <a:lstStyle/>
          <a:p>
            <a:pPr algn="l">
              <a:lnSpc>
                <a:spcPts val="6299"/>
              </a:lnSpc>
              <a:spcBef>
                <a:spcPct val="0"/>
              </a:spcBef>
            </a:pPr>
            <a:r>
              <a:rPr lang="en-US" sz="4500" b="1" spc="-89">
                <a:solidFill>
                  <a:srgbClr val="072E5D"/>
                </a:solidFill>
                <a:latin typeface="Fahkwang Bold"/>
                <a:ea typeface="Fahkwang Bold"/>
                <a:cs typeface="Fahkwang Bold"/>
                <a:sym typeface="Fahkwang Bold"/>
              </a:rPr>
              <a:t>1. Giới thiệu đề tài</a:t>
            </a:r>
          </a:p>
        </p:txBody>
      </p:sp>
      <p:sp>
        <p:nvSpPr>
          <p:cNvPr id="24" name="TextBox 24"/>
          <p:cNvSpPr txBox="1"/>
          <p:nvPr/>
        </p:nvSpPr>
        <p:spPr>
          <a:xfrm>
            <a:off x="1028700" y="3817875"/>
            <a:ext cx="7549219" cy="1562100"/>
          </a:xfrm>
          <a:prstGeom prst="rect">
            <a:avLst/>
          </a:prstGeom>
        </p:spPr>
        <p:txBody>
          <a:bodyPr lIns="0" tIns="0" rIns="0" bIns="0" rtlCol="0" anchor="t">
            <a:spAutoFit/>
          </a:bodyPr>
          <a:lstStyle/>
          <a:p>
            <a:pPr algn="l">
              <a:lnSpc>
                <a:spcPts val="6299"/>
              </a:lnSpc>
              <a:spcBef>
                <a:spcPct val="0"/>
              </a:spcBef>
            </a:pPr>
            <a:r>
              <a:rPr lang="en-US" sz="4500" b="1" spc="-89">
                <a:solidFill>
                  <a:srgbClr val="072E5D"/>
                </a:solidFill>
                <a:latin typeface="Fahkwang Bold"/>
                <a:ea typeface="Fahkwang Bold"/>
                <a:cs typeface="Fahkwang Bold"/>
                <a:sym typeface="Fahkwang Bold"/>
              </a:rPr>
              <a:t>2. Đặc tả sản phẩm và hệ thống</a:t>
            </a:r>
          </a:p>
        </p:txBody>
      </p:sp>
      <p:sp>
        <p:nvSpPr>
          <p:cNvPr id="25" name="TextBox 25"/>
          <p:cNvSpPr txBox="1"/>
          <p:nvPr/>
        </p:nvSpPr>
        <p:spPr>
          <a:xfrm>
            <a:off x="1028700" y="5776271"/>
            <a:ext cx="7549219" cy="762000"/>
          </a:xfrm>
          <a:prstGeom prst="rect">
            <a:avLst/>
          </a:prstGeom>
        </p:spPr>
        <p:txBody>
          <a:bodyPr lIns="0" tIns="0" rIns="0" bIns="0" rtlCol="0" anchor="t">
            <a:spAutoFit/>
          </a:bodyPr>
          <a:lstStyle/>
          <a:p>
            <a:pPr algn="l">
              <a:lnSpc>
                <a:spcPts val="6299"/>
              </a:lnSpc>
              <a:spcBef>
                <a:spcPct val="0"/>
              </a:spcBef>
            </a:pPr>
            <a:r>
              <a:rPr lang="en-US" sz="4500" b="1" spc="-89">
                <a:solidFill>
                  <a:srgbClr val="072E5D"/>
                </a:solidFill>
                <a:latin typeface="Fahkwang Bold"/>
                <a:ea typeface="Fahkwang Bold"/>
                <a:cs typeface="Fahkwang Bold"/>
                <a:sym typeface="Fahkwang Bold"/>
              </a:rPr>
              <a:t>3. Thiết kế</a:t>
            </a:r>
          </a:p>
        </p:txBody>
      </p:sp>
      <p:sp>
        <p:nvSpPr>
          <p:cNvPr id="26" name="TextBox 26"/>
          <p:cNvSpPr txBox="1"/>
          <p:nvPr/>
        </p:nvSpPr>
        <p:spPr>
          <a:xfrm>
            <a:off x="1028700" y="6847329"/>
            <a:ext cx="7549219" cy="762000"/>
          </a:xfrm>
          <a:prstGeom prst="rect">
            <a:avLst/>
          </a:prstGeom>
        </p:spPr>
        <p:txBody>
          <a:bodyPr lIns="0" tIns="0" rIns="0" bIns="0" rtlCol="0" anchor="t">
            <a:spAutoFit/>
          </a:bodyPr>
          <a:lstStyle/>
          <a:p>
            <a:pPr algn="l">
              <a:lnSpc>
                <a:spcPts val="6299"/>
              </a:lnSpc>
              <a:spcBef>
                <a:spcPct val="0"/>
              </a:spcBef>
            </a:pPr>
            <a:r>
              <a:rPr lang="en-US" sz="4500" b="1" spc="-89">
                <a:solidFill>
                  <a:srgbClr val="072E5D"/>
                </a:solidFill>
                <a:latin typeface="Fahkwang Bold"/>
                <a:ea typeface="Fahkwang Bold"/>
                <a:cs typeface="Fahkwang Bold"/>
                <a:sym typeface="Fahkwang Bold"/>
              </a:rPr>
              <a:t>4. Chạy thử và đánh giá</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2156581"/>
            <a:ext cx="327660" cy="8763380"/>
            <a:chOff x="0" y="0"/>
            <a:chExt cx="86297" cy="2308051"/>
          </a:xfrm>
        </p:grpSpPr>
        <p:sp>
          <p:nvSpPr>
            <p:cNvPr id="3" name="Freeform 3"/>
            <p:cNvSpPr/>
            <p:nvPr/>
          </p:nvSpPr>
          <p:spPr>
            <a:xfrm>
              <a:off x="0" y="0"/>
              <a:ext cx="86297" cy="2308051"/>
            </a:xfrm>
            <a:custGeom>
              <a:avLst/>
              <a:gdLst/>
              <a:ahLst/>
              <a:cxnLst/>
              <a:rect l="l" t="t" r="r" b="b"/>
              <a:pathLst>
                <a:path w="86297" h="2308051">
                  <a:moveTo>
                    <a:pt x="43149" y="0"/>
                  </a:moveTo>
                  <a:lnTo>
                    <a:pt x="43149" y="0"/>
                  </a:lnTo>
                  <a:cubicBezTo>
                    <a:pt x="66979" y="0"/>
                    <a:pt x="86297" y="19318"/>
                    <a:pt x="86297" y="43149"/>
                  </a:cubicBezTo>
                  <a:lnTo>
                    <a:pt x="86297" y="2264902"/>
                  </a:lnTo>
                  <a:cubicBezTo>
                    <a:pt x="86297" y="2276346"/>
                    <a:pt x="81751" y="2287321"/>
                    <a:pt x="73659" y="2295413"/>
                  </a:cubicBezTo>
                  <a:cubicBezTo>
                    <a:pt x="65567" y="2303505"/>
                    <a:pt x="54592" y="2308051"/>
                    <a:pt x="43149" y="2308051"/>
                  </a:cubicBezTo>
                  <a:lnTo>
                    <a:pt x="43149" y="2308051"/>
                  </a:lnTo>
                  <a:cubicBezTo>
                    <a:pt x="31705" y="2308051"/>
                    <a:pt x="20730" y="2303505"/>
                    <a:pt x="12638" y="2295413"/>
                  </a:cubicBezTo>
                  <a:cubicBezTo>
                    <a:pt x="4546" y="2287321"/>
                    <a:pt x="0" y="2276346"/>
                    <a:pt x="0" y="2264902"/>
                  </a:cubicBezTo>
                  <a:lnTo>
                    <a:pt x="0" y="43149"/>
                  </a:lnTo>
                  <a:cubicBezTo>
                    <a:pt x="0" y="31705"/>
                    <a:pt x="4546" y="20730"/>
                    <a:pt x="12638" y="12638"/>
                  </a:cubicBezTo>
                  <a:cubicBezTo>
                    <a:pt x="20730" y="4546"/>
                    <a:pt x="31705" y="0"/>
                    <a:pt x="43149" y="0"/>
                  </a:cubicBezTo>
                  <a:close/>
                </a:path>
              </a:pathLst>
            </a:custGeom>
            <a:gradFill rotWithShape="1">
              <a:gsLst>
                <a:gs pos="0">
                  <a:srgbClr val="000437">
                    <a:alpha val="100000"/>
                  </a:srgbClr>
                </a:gs>
                <a:gs pos="100000">
                  <a:srgbClr val="00466D">
                    <a:alpha val="100000"/>
                  </a:srgbClr>
                </a:gs>
              </a:gsLst>
              <a:lin ang="5400000"/>
            </a:gradFill>
          </p:spPr>
        </p:sp>
        <p:sp>
          <p:nvSpPr>
            <p:cNvPr id="4" name="TextBox 4"/>
            <p:cNvSpPr txBox="1"/>
            <p:nvPr/>
          </p:nvSpPr>
          <p:spPr>
            <a:xfrm>
              <a:off x="0" y="-57150"/>
              <a:ext cx="86297" cy="2365201"/>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0" y="-632960"/>
            <a:ext cx="327660" cy="2520916"/>
            <a:chOff x="0" y="0"/>
            <a:chExt cx="86297" cy="663945"/>
          </a:xfrm>
        </p:grpSpPr>
        <p:sp>
          <p:nvSpPr>
            <p:cNvPr id="6" name="Freeform 6"/>
            <p:cNvSpPr/>
            <p:nvPr/>
          </p:nvSpPr>
          <p:spPr>
            <a:xfrm>
              <a:off x="0" y="0"/>
              <a:ext cx="86297" cy="663945"/>
            </a:xfrm>
            <a:custGeom>
              <a:avLst/>
              <a:gdLst/>
              <a:ahLst/>
              <a:cxnLst/>
              <a:rect l="l" t="t" r="r" b="b"/>
              <a:pathLst>
                <a:path w="86297" h="663945">
                  <a:moveTo>
                    <a:pt x="43149" y="0"/>
                  </a:moveTo>
                  <a:lnTo>
                    <a:pt x="43149" y="0"/>
                  </a:lnTo>
                  <a:cubicBezTo>
                    <a:pt x="66979" y="0"/>
                    <a:pt x="86297" y="19318"/>
                    <a:pt x="86297" y="43149"/>
                  </a:cubicBezTo>
                  <a:lnTo>
                    <a:pt x="86297" y="620796"/>
                  </a:lnTo>
                  <a:cubicBezTo>
                    <a:pt x="86297" y="644627"/>
                    <a:pt x="66979" y="663945"/>
                    <a:pt x="43149" y="663945"/>
                  </a:cubicBezTo>
                  <a:lnTo>
                    <a:pt x="43149" y="663945"/>
                  </a:lnTo>
                  <a:cubicBezTo>
                    <a:pt x="31705" y="663945"/>
                    <a:pt x="20730" y="659399"/>
                    <a:pt x="12638" y="651307"/>
                  </a:cubicBezTo>
                  <a:cubicBezTo>
                    <a:pt x="4546" y="643215"/>
                    <a:pt x="0" y="632240"/>
                    <a:pt x="0" y="620796"/>
                  </a:cubicBezTo>
                  <a:lnTo>
                    <a:pt x="0" y="43149"/>
                  </a:lnTo>
                  <a:cubicBezTo>
                    <a:pt x="0" y="31705"/>
                    <a:pt x="4546" y="20730"/>
                    <a:pt x="12638" y="12638"/>
                  </a:cubicBezTo>
                  <a:cubicBezTo>
                    <a:pt x="20730" y="4546"/>
                    <a:pt x="31705" y="0"/>
                    <a:pt x="43149" y="0"/>
                  </a:cubicBezTo>
                  <a:close/>
                </a:path>
              </a:pathLst>
            </a:custGeom>
            <a:gradFill rotWithShape="1">
              <a:gsLst>
                <a:gs pos="0">
                  <a:srgbClr val="74EEFA">
                    <a:alpha val="100000"/>
                  </a:srgbClr>
                </a:gs>
                <a:gs pos="100000">
                  <a:srgbClr val="2484B5">
                    <a:alpha val="100000"/>
                  </a:srgbClr>
                </a:gs>
              </a:gsLst>
              <a:lin ang="5400000"/>
            </a:gradFill>
          </p:spPr>
        </p:sp>
        <p:sp>
          <p:nvSpPr>
            <p:cNvPr id="7" name="TextBox 7"/>
            <p:cNvSpPr txBox="1"/>
            <p:nvPr/>
          </p:nvSpPr>
          <p:spPr>
            <a:xfrm>
              <a:off x="0" y="-57150"/>
              <a:ext cx="86297" cy="721095"/>
            </a:xfrm>
            <a:prstGeom prst="rect">
              <a:avLst/>
            </a:prstGeom>
          </p:spPr>
          <p:txBody>
            <a:bodyPr lIns="50800" tIns="50800" rIns="50800" bIns="50800" rtlCol="0" anchor="ctr"/>
            <a:lstStyle/>
            <a:p>
              <a:pPr algn="ctr">
                <a:lnSpc>
                  <a:spcPts val="2659"/>
                </a:lnSpc>
              </a:pPr>
              <a:endParaRPr/>
            </a:p>
          </p:txBody>
        </p:sp>
      </p:grpSp>
      <p:sp>
        <p:nvSpPr>
          <p:cNvPr id="8" name="Freeform 8"/>
          <p:cNvSpPr/>
          <p:nvPr/>
        </p:nvSpPr>
        <p:spPr>
          <a:xfrm>
            <a:off x="11293887" y="2156581"/>
            <a:ext cx="6994113" cy="8229600"/>
          </a:xfrm>
          <a:custGeom>
            <a:avLst/>
            <a:gdLst/>
            <a:ahLst/>
            <a:cxnLst/>
            <a:rect l="l" t="t" r="r" b="b"/>
            <a:pathLst>
              <a:path w="6994113" h="8229600">
                <a:moveTo>
                  <a:pt x="0" y="0"/>
                </a:moveTo>
                <a:lnTo>
                  <a:pt x="6994113" y="0"/>
                </a:lnTo>
                <a:lnTo>
                  <a:pt x="6994113" y="8229600"/>
                </a:lnTo>
                <a:lnTo>
                  <a:pt x="0" y="8229600"/>
                </a:lnTo>
                <a:lnTo>
                  <a:pt x="0" y="0"/>
                </a:lnTo>
                <a:close/>
              </a:path>
            </a:pathLst>
          </a:custGeom>
          <a:blipFill>
            <a:blip r:embed="rId2"/>
            <a:stretch>
              <a:fillRect/>
            </a:stretch>
          </a:blipFill>
        </p:spPr>
      </p:sp>
      <p:sp>
        <p:nvSpPr>
          <p:cNvPr id="9" name="Freeform 9"/>
          <p:cNvSpPr/>
          <p:nvPr/>
        </p:nvSpPr>
        <p:spPr>
          <a:xfrm>
            <a:off x="327660" y="2156581"/>
            <a:ext cx="13327287" cy="8229600"/>
          </a:xfrm>
          <a:custGeom>
            <a:avLst/>
            <a:gdLst/>
            <a:ahLst/>
            <a:cxnLst/>
            <a:rect l="l" t="t" r="r" b="b"/>
            <a:pathLst>
              <a:path w="13327287" h="8229600">
                <a:moveTo>
                  <a:pt x="0" y="0"/>
                </a:moveTo>
                <a:lnTo>
                  <a:pt x="13327287" y="0"/>
                </a:lnTo>
                <a:lnTo>
                  <a:pt x="13327287" y="8229600"/>
                </a:lnTo>
                <a:lnTo>
                  <a:pt x="0" y="8229600"/>
                </a:lnTo>
                <a:lnTo>
                  <a:pt x="0" y="0"/>
                </a:lnTo>
                <a:close/>
              </a:path>
            </a:pathLst>
          </a:custGeom>
          <a:blipFill>
            <a:blip r:embed="rId3"/>
            <a:stretch>
              <a:fillRect/>
            </a:stretch>
          </a:blipFill>
        </p:spPr>
      </p:sp>
      <p:sp>
        <p:nvSpPr>
          <p:cNvPr id="10" name="TextBox 10"/>
          <p:cNvSpPr txBox="1"/>
          <p:nvPr/>
        </p:nvSpPr>
        <p:spPr>
          <a:xfrm>
            <a:off x="4154165" y="475098"/>
            <a:ext cx="9979671" cy="1368424"/>
          </a:xfrm>
          <a:prstGeom prst="rect">
            <a:avLst/>
          </a:prstGeom>
        </p:spPr>
        <p:txBody>
          <a:bodyPr lIns="0" tIns="0" rIns="0" bIns="0" rtlCol="0" anchor="t">
            <a:spAutoFit/>
          </a:bodyPr>
          <a:lstStyle/>
          <a:p>
            <a:pPr algn="ctr">
              <a:lnSpc>
                <a:spcPts val="11200"/>
              </a:lnSpc>
              <a:spcBef>
                <a:spcPct val="0"/>
              </a:spcBef>
            </a:pPr>
            <a:r>
              <a:rPr lang="en-US" sz="8000" b="1" spc="-160">
                <a:solidFill>
                  <a:srgbClr val="072E5D"/>
                </a:solidFill>
                <a:latin typeface="Fahkwang Bold"/>
                <a:ea typeface="Fahkwang Bold"/>
                <a:cs typeface="Fahkwang Bold"/>
                <a:sym typeface="Fahkwang Bold"/>
              </a:rPr>
              <a:t>1. Giới thiệu đề tài</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74520" y="8212063"/>
            <a:ext cx="215773" cy="155357"/>
          </a:xfrm>
          <a:custGeom>
            <a:avLst/>
            <a:gdLst/>
            <a:ahLst/>
            <a:cxnLst/>
            <a:rect l="l" t="t" r="r" b="b"/>
            <a:pathLst>
              <a:path w="215773" h="155357">
                <a:moveTo>
                  <a:pt x="0" y="0"/>
                </a:moveTo>
                <a:lnTo>
                  <a:pt x="215773" y="0"/>
                </a:lnTo>
                <a:lnTo>
                  <a:pt x="215773" y="155357"/>
                </a:lnTo>
                <a:lnTo>
                  <a:pt x="0" y="155357"/>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grpSp>
        <p:nvGrpSpPr>
          <p:cNvPr id="3" name="Group 3"/>
          <p:cNvGrpSpPr/>
          <p:nvPr/>
        </p:nvGrpSpPr>
        <p:grpSpPr>
          <a:xfrm>
            <a:off x="9729413" y="1265450"/>
            <a:ext cx="7756100" cy="7756100"/>
            <a:chOff x="0" y="0"/>
            <a:chExt cx="1863394" cy="1863394"/>
          </a:xfrm>
        </p:grpSpPr>
        <p:sp>
          <p:nvSpPr>
            <p:cNvPr id="4" name="Freeform 4"/>
            <p:cNvSpPr/>
            <p:nvPr/>
          </p:nvSpPr>
          <p:spPr>
            <a:xfrm>
              <a:off x="0" y="0"/>
              <a:ext cx="1863394" cy="1863394"/>
            </a:xfrm>
            <a:custGeom>
              <a:avLst/>
              <a:gdLst/>
              <a:ahLst/>
              <a:cxnLst/>
              <a:rect l="l" t="t" r="r" b="b"/>
              <a:pathLst>
                <a:path w="1863394" h="1863394">
                  <a:moveTo>
                    <a:pt x="99817" y="0"/>
                  </a:moveTo>
                  <a:lnTo>
                    <a:pt x="1763577" y="0"/>
                  </a:lnTo>
                  <a:cubicBezTo>
                    <a:pt x="1790050" y="0"/>
                    <a:pt x="1815439" y="10516"/>
                    <a:pt x="1834158" y="29236"/>
                  </a:cubicBezTo>
                  <a:cubicBezTo>
                    <a:pt x="1852878" y="47955"/>
                    <a:pt x="1863394" y="73344"/>
                    <a:pt x="1863394" y="99817"/>
                  </a:cubicBezTo>
                  <a:lnTo>
                    <a:pt x="1863394" y="1763577"/>
                  </a:lnTo>
                  <a:cubicBezTo>
                    <a:pt x="1863394" y="1790050"/>
                    <a:pt x="1852878" y="1815439"/>
                    <a:pt x="1834158" y="1834158"/>
                  </a:cubicBezTo>
                  <a:cubicBezTo>
                    <a:pt x="1815439" y="1852878"/>
                    <a:pt x="1790050" y="1863394"/>
                    <a:pt x="1763577" y="1863394"/>
                  </a:cubicBezTo>
                  <a:lnTo>
                    <a:pt x="99817" y="1863394"/>
                  </a:lnTo>
                  <a:cubicBezTo>
                    <a:pt x="73344" y="1863394"/>
                    <a:pt x="47955" y="1852878"/>
                    <a:pt x="29236" y="1834158"/>
                  </a:cubicBezTo>
                  <a:cubicBezTo>
                    <a:pt x="10516" y="1815439"/>
                    <a:pt x="0" y="1790050"/>
                    <a:pt x="0" y="1763577"/>
                  </a:cubicBezTo>
                  <a:lnTo>
                    <a:pt x="0" y="99817"/>
                  </a:lnTo>
                  <a:cubicBezTo>
                    <a:pt x="0" y="73344"/>
                    <a:pt x="10516" y="47955"/>
                    <a:pt x="29236" y="29236"/>
                  </a:cubicBezTo>
                  <a:cubicBezTo>
                    <a:pt x="47955" y="10516"/>
                    <a:pt x="73344" y="0"/>
                    <a:pt x="99817" y="0"/>
                  </a:cubicBezTo>
                  <a:close/>
                </a:path>
              </a:pathLst>
            </a:custGeom>
            <a:solidFill>
              <a:srgbClr val="000000">
                <a:alpha val="0"/>
              </a:srgbClr>
            </a:solidFill>
            <a:ln w="95250" cap="rnd">
              <a:gradFill>
                <a:gsLst>
                  <a:gs pos="0">
                    <a:srgbClr val="000437">
                      <a:alpha val="100000"/>
                    </a:srgbClr>
                  </a:gs>
                  <a:gs pos="100000">
                    <a:srgbClr val="00466D">
                      <a:alpha val="100000"/>
                    </a:srgbClr>
                  </a:gs>
                </a:gsLst>
                <a:lin ang="5400000"/>
              </a:gradFill>
              <a:prstDash val="solid"/>
              <a:round/>
            </a:ln>
          </p:spPr>
        </p:sp>
        <p:sp>
          <p:nvSpPr>
            <p:cNvPr id="5" name="TextBox 5"/>
            <p:cNvSpPr txBox="1"/>
            <p:nvPr/>
          </p:nvSpPr>
          <p:spPr>
            <a:xfrm>
              <a:off x="0" y="-57150"/>
              <a:ext cx="1863394" cy="1920544"/>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12064413" y="0"/>
            <a:ext cx="3086100" cy="10287000"/>
            <a:chOff x="0" y="0"/>
            <a:chExt cx="812800" cy="2709333"/>
          </a:xfrm>
        </p:grpSpPr>
        <p:sp>
          <p:nvSpPr>
            <p:cNvPr id="7" name="Freeform 7"/>
            <p:cNvSpPr/>
            <p:nvPr/>
          </p:nvSpPr>
          <p:spPr>
            <a:xfrm>
              <a:off x="0" y="0"/>
              <a:ext cx="812800" cy="2709333"/>
            </a:xfrm>
            <a:custGeom>
              <a:avLst/>
              <a:gdLst/>
              <a:ahLst/>
              <a:cxnLst/>
              <a:rect l="l" t="t" r="r" b="b"/>
              <a:pathLst>
                <a:path w="812800" h="2709333">
                  <a:moveTo>
                    <a:pt x="0" y="0"/>
                  </a:moveTo>
                  <a:lnTo>
                    <a:pt x="812800" y="0"/>
                  </a:lnTo>
                  <a:lnTo>
                    <a:pt x="812800" y="2709333"/>
                  </a:lnTo>
                  <a:lnTo>
                    <a:pt x="0" y="2709333"/>
                  </a:lnTo>
                  <a:close/>
                </a:path>
              </a:pathLst>
            </a:custGeom>
            <a:gradFill rotWithShape="1">
              <a:gsLst>
                <a:gs pos="0">
                  <a:srgbClr val="000437">
                    <a:alpha val="100000"/>
                  </a:srgbClr>
                </a:gs>
                <a:gs pos="100000">
                  <a:srgbClr val="00466D">
                    <a:alpha val="100000"/>
                  </a:srgbClr>
                </a:gs>
              </a:gsLst>
              <a:lin ang="5400000"/>
            </a:gradFill>
          </p:spPr>
        </p:sp>
        <p:sp>
          <p:nvSpPr>
            <p:cNvPr id="8" name="TextBox 8"/>
            <p:cNvSpPr txBox="1"/>
            <p:nvPr/>
          </p:nvSpPr>
          <p:spPr>
            <a:xfrm>
              <a:off x="0" y="-57150"/>
              <a:ext cx="812800" cy="2766483"/>
            </a:xfrm>
            <a:prstGeom prst="rect">
              <a:avLst/>
            </a:prstGeom>
          </p:spPr>
          <p:txBody>
            <a:bodyPr lIns="50800" tIns="50800" rIns="50800" bIns="50800" rtlCol="0" anchor="ctr"/>
            <a:lstStyle/>
            <a:p>
              <a:pPr algn="ctr">
                <a:lnSpc>
                  <a:spcPts val="2659"/>
                </a:lnSpc>
              </a:pPr>
              <a:endParaRPr/>
            </a:p>
          </p:txBody>
        </p:sp>
      </p:grpSp>
      <p:grpSp>
        <p:nvGrpSpPr>
          <p:cNvPr id="9" name="Group 9"/>
          <p:cNvGrpSpPr>
            <a:grpSpLocks noChangeAspect="1"/>
          </p:cNvGrpSpPr>
          <p:nvPr/>
        </p:nvGrpSpPr>
        <p:grpSpPr>
          <a:xfrm>
            <a:off x="10069926" y="1605963"/>
            <a:ext cx="7075074" cy="7075074"/>
            <a:chOff x="0" y="0"/>
            <a:chExt cx="6350000" cy="6350000"/>
          </a:xfrm>
        </p:grpSpPr>
        <p:sp>
          <p:nvSpPr>
            <p:cNvPr id="10" name="Freeform 10"/>
            <p:cNvSpPr/>
            <p:nvPr/>
          </p:nvSpPr>
          <p:spPr>
            <a:xfrm>
              <a:off x="0" y="0"/>
              <a:ext cx="6350000" cy="6350000"/>
            </a:xfrm>
            <a:custGeom>
              <a:avLst/>
              <a:gdLst/>
              <a:ahLst/>
              <a:cxnLst/>
              <a:rect l="l" t="t" r="r" b="b"/>
              <a:pathLst>
                <a:path w="6350000" h="6350000">
                  <a:moveTo>
                    <a:pt x="5715000" y="6350000"/>
                  </a:moveTo>
                  <a:lnTo>
                    <a:pt x="635000" y="6350000"/>
                  </a:lnTo>
                  <a:cubicBezTo>
                    <a:pt x="284480" y="6350000"/>
                    <a:pt x="0" y="6065520"/>
                    <a:pt x="0" y="5715000"/>
                  </a:cubicBezTo>
                  <a:lnTo>
                    <a:pt x="0" y="635000"/>
                  </a:lnTo>
                  <a:cubicBezTo>
                    <a:pt x="0" y="284480"/>
                    <a:pt x="284480" y="0"/>
                    <a:pt x="635000" y="0"/>
                  </a:cubicBezTo>
                  <a:lnTo>
                    <a:pt x="5715000" y="0"/>
                  </a:lnTo>
                  <a:cubicBezTo>
                    <a:pt x="6065520" y="0"/>
                    <a:pt x="6350000" y="284480"/>
                    <a:pt x="6350000" y="635000"/>
                  </a:cubicBezTo>
                  <a:lnTo>
                    <a:pt x="6350000" y="5715000"/>
                  </a:lnTo>
                  <a:cubicBezTo>
                    <a:pt x="6350000" y="6065520"/>
                    <a:pt x="6065520" y="6350000"/>
                    <a:pt x="5715000" y="6350000"/>
                  </a:cubicBezTo>
                  <a:close/>
                </a:path>
              </a:pathLst>
            </a:custGeom>
            <a:blipFill>
              <a:blip r:embed="rId4"/>
              <a:stretch>
                <a:fillRect l="-25000" r="-25000"/>
              </a:stretch>
            </a:blipFill>
          </p:spPr>
        </p:sp>
      </p:grpSp>
      <p:sp>
        <p:nvSpPr>
          <p:cNvPr id="11" name="TextBox 11"/>
          <p:cNvSpPr txBox="1"/>
          <p:nvPr/>
        </p:nvSpPr>
        <p:spPr>
          <a:xfrm>
            <a:off x="796518" y="2485063"/>
            <a:ext cx="8347482" cy="3209925"/>
          </a:xfrm>
          <a:prstGeom prst="rect">
            <a:avLst/>
          </a:prstGeom>
        </p:spPr>
        <p:txBody>
          <a:bodyPr lIns="0" tIns="0" rIns="0" bIns="0" rtlCol="0" anchor="t">
            <a:spAutoFit/>
          </a:bodyPr>
          <a:lstStyle/>
          <a:p>
            <a:pPr algn="just">
              <a:lnSpc>
                <a:spcPts val="3600"/>
              </a:lnSpc>
            </a:pPr>
            <a:r>
              <a:rPr lang="en-US" sz="3000" spc="-60">
                <a:solidFill>
                  <a:srgbClr val="000000"/>
                </a:solidFill>
                <a:latin typeface="Body Text Fit"/>
                <a:ea typeface="Body Text Fit"/>
                <a:cs typeface="Body Text Fit"/>
                <a:sym typeface="Body Text Fit"/>
              </a:rPr>
              <a:t>An ninh là một trong những yếu tố quan trọng đảm bảo chất lượng cuộc sống của con người. Trong bối cảnh xã hội phát triển mạnh mẽ, cùng với sự gia tăng về tài sản và cơ sở vật chất, nguy cơ mất an ninh, đặc biệt là các hành vi trộm cắp, đã trở thành một vấn đề đáng lo ngại. </a:t>
            </a:r>
          </a:p>
        </p:txBody>
      </p:sp>
      <p:sp>
        <p:nvSpPr>
          <p:cNvPr id="12" name="TextBox 12"/>
          <p:cNvSpPr txBox="1"/>
          <p:nvPr/>
        </p:nvSpPr>
        <p:spPr>
          <a:xfrm>
            <a:off x="974074" y="374650"/>
            <a:ext cx="7549219" cy="1184275"/>
          </a:xfrm>
          <a:prstGeom prst="rect">
            <a:avLst/>
          </a:prstGeom>
        </p:spPr>
        <p:txBody>
          <a:bodyPr lIns="0" tIns="0" rIns="0" bIns="0" rtlCol="0" anchor="t">
            <a:spAutoFit/>
          </a:bodyPr>
          <a:lstStyle/>
          <a:p>
            <a:pPr algn="l">
              <a:lnSpc>
                <a:spcPts val="9799"/>
              </a:lnSpc>
              <a:spcBef>
                <a:spcPct val="0"/>
              </a:spcBef>
            </a:pPr>
            <a:r>
              <a:rPr lang="en-US" sz="6999" b="1" spc="-139">
                <a:solidFill>
                  <a:srgbClr val="072E5D"/>
                </a:solidFill>
                <a:latin typeface="Fahkwang Bold"/>
                <a:ea typeface="Fahkwang Bold"/>
                <a:cs typeface="Fahkwang Bold"/>
                <a:sym typeface="Fahkwang Bold"/>
              </a:rPr>
              <a:t>Đặt vấn đề</a:t>
            </a:r>
          </a:p>
        </p:txBody>
      </p:sp>
      <p:sp>
        <p:nvSpPr>
          <p:cNvPr id="13" name="TextBox 13"/>
          <p:cNvSpPr txBox="1"/>
          <p:nvPr/>
        </p:nvSpPr>
        <p:spPr>
          <a:xfrm>
            <a:off x="796518" y="6292094"/>
            <a:ext cx="8347482" cy="3667125"/>
          </a:xfrm>
          <a:prstGeom prst="rect">
            <a:avLst/>
          </a:prstGeom>
        </p:spPr>
        <p:txBody>
          <a:bodyPr lIns="0" tIns="0" rIns="0" bIns="0" rtlCol="0" anchor="t">
            <a:spAutoFit/>
          </a:bodyPr>
          <a:lstStyle/>
          <a:p>
            <a:pPr algn="just">
              <a:lnSpc>
                <a:spcPts val="3600"/>
              </a:lnSpc>
            </a:pPr>
            <a:r>
              <a:rPr lang="en-US" sz="3000" spc="-60">
                <a:solidFill>
                  <a:srgbClr val="000000"/>
                </a:solidFill>
                <a:latin typeface="Body Text Fit"/>
                <a:ea typeface="Body Text Fit"/>
                <a:cs typeface="Body Text Fit"/>
                <a:sym typeface="Body Text Fit"/>
              </a:rPr>
              <a:t>Hiện nay, nhiều giải pháp chống trộm đã được phát triển. Tuy nhiên, không phải hệ thống nào cũng phù hợp với nhu cầu của người dùng phổ thông. Điều này đặt ra yêu cầu về việc nghiên cứu, thiết kế một hệ thống chống trộm hiệu quả, đơn giản, chi phí thấp và dễ dàng triển khai.</a:t>
            </a:r>
          </a:p>
          <a:p>
            <a:pPr algn="just">
              <a:lnSpc>
                <a:spcPts val="3600"/>
              </a:lnSpc>
            </a:pPr>
            <a:endParaRPr lang="en-US" sz="3000" spc="-60">
              <a:solidFill>
                <a:srgbClr val="000000"/>
              </a:solidFill>
              <a:latin typeface="Body Text Fit"/>
              <a:ea typeface="Body Text Fit"/>
              <a:cs typeface="Body Text Fit"/>
              <a:sym typeface="Body Text Fit"/>
            </a:endParaRPr>
          </a:p>
        </p:txBody>
      </p:sp>
      <p:grpSp>
        <p:nvGrpSpPr>
          <p:cNvPr id="14" name="Group 14"/>
          <p:cNvGrpSpPr/>
          <p:nvPr/>
        </p:nvGrpSpPr>
        <p:grpSpPr>
          <a:xfrm rot="-10800000">
            <a:off x="0" y="-632960"/>
            <a:ext cx="327660" cy="8763380"/>
            <a:chOff x="0" y="0"/>
            <a:chExt cx="86297" cy="2308051"/>
          </a:xfrm>
        </p:grpSpPr>
        <p:sp>
          <p:nvSpPr>
            <p:cNvPr id="15" name="Freeform 15"/>
            <p:cNvSpPr/>
            <p:nvPr/>
          </p:nvSpPr>
          <p:spPr>
            <a:xfrm>
              <a:off x="0" y="0"/>
              <a:ext cx="86297" cy="2308051"/>
            </a:xfrm>
            <a:custGeom>
              <a:avLst/>
              <a:gdLst/>
              <a:ahLst/>
              <a:cxnLst/>
              <a:rect l="l" t="t" r="r" b="b"/>
              <a:pathLst>
                <a:path w="86297" h="2308051">
                  <a:moveTo>
                    <a:pt x="43149" y="0"/>
                  </a:moveTo>
                  <a:lnTo>
                    <a:pt x="43149" y="0"/>
                  </a:lnTo>
                  <a:cubicBezTo>
                    <a:pt x="66979" y="0"/>
                    <a:pt x="86297" y="19318"/>
                    <a:pt x="86297" y="43149"/>
                  </a:cubicBezTo>
                  <a:lnTo>
                    <a:pt x="86297" y="2264902"/>
                  </a:lnTo>
                  <a:cubicBezTo>
                    <a:pt x="86297" y="2276346"/>
                    <a:pt x="81751" y="2287321"/>
                    <a:pt x="73659" y="2295413"/>
                  </a:cubicBezTo>
                  <a:cubicBezTo>
                    <a:pt x="65567" y="2303505"/>
                    <a:pt x="54592" y="2308051"/>
                    <a:pt x="43149" y="2308051"/>
                  </a:cubicBezTo>
                  <a:lnTo>
                    <a:pt x="43149" y="2308051"/>
                  </a:lnTo>
                  <a:cubicBezTo>
                    <a:pt x="31705" y="2308051"/>
                    <a:pt x="20730" y="2303505"/>
                    <a:pt x="12638" y="2295413"/>
                  </a:cubicBezTo>
                  <a:cubicBezTo>
                    <a:pt x="4546" y="2287321"/>
                    <a:pt x="0" y="2276346"/>
                    <a:pt x="0" y="2264902"/>
                  </a:cubicBezTo>
                  <a:lnTo>
                    <a:pt x="0" y="43149"/>
                  </a:lnTo>
                  <a:cubicBezTo>
                    <a:pt x="0" y="31705"/>
                    <a:pt x="4546" y="20730"/>
                    <a:pt x="12638" y="12638"/>
                  </a:cubicBezTo>
                  <a:cubicBezTo>
                    <a:pt x="20730" y="4546"/>
                    <a:pt x="31705" y="0"/>
                    <a:pt x="43149" y="0"/>
                  </a:cubicBezTo>
                  <a:close/>
                </a:path>
              </a:pathLst>
            </a:custGeom>
            <a:gradFill rotWithShape="1">
              <a:gsLst>
                <a:gs pos="0">
                  <a:srgbClr val="000437">
                    <a:alpha val="100000"/>
                  </a:srgbClr>
                </a:gs>
                <a:gs pos="100000">
                  <a:srgbClr val="00466D">
                    <a:alpha val="100000"/>
                  </a:srgbClr>
                </a:gs>
              </a:gsLst>
              <a:lin ang="5400000"/>
            </a:gradFill>
          </p:spPr>
        </p:sp>
        <p:sp>
          <p:nvSpPr>
            <p:cNvPr id="16" name="TextBox 16"/>
            <p:cNvSpPr txBox="1"/>
            <p:nvPr/>
          </p:nvSpPr>
          <p:spPr>
            <a:xfrm>
              <a:off x="0" y="-57150"/>
              <a:ext cx="86297" cy="2365201"/>
            </a:xfrm>
            <a:prstGeom prst="rect">
              <a:avLst/>
            </a:prstGeom>
          </p:spPr>
          <p:txBody>
            <a:bodyPr lIns="50800" tIns="50800" rIns="50800" bIns="50800" rtlCol="0" anchor="ctr"/>
            <a:lstStyle/>
            <a:p>
              <a:pPr algn="ctr">
                <a:lnSpc>
                  <a:spcPts val="2659"/>
                </a:lnSpc>
              </a:pPr>
              <a:endParaRPr/>
            </a:p>
          </p:txBody>
        </p:sp>
      </p:grpSp>
      <p:grpSp>
        <p:nvGrpSpPr>
          <p:cNvPr id="17" name="Group 17"/>
          <p:cNvGrpSpPr/>
          <p:nvPr/>
        </p:nvGrpSpPr>
        <p:grpSpPr>
          <a:xfrm rot="-10800000">
            <a:off x="0" y="8399044"/>
            <a:ext cx="327660" cy="2520916"/>
            <a:chOff x="0" y="0"/>
            <a:chExt cx="86297" cy="663945"/>
          </a:xfrm>
        </p:grpSpPr>
        <p:sp>
          <p:nvSpPr>
            <p:cNvPr id="18" name="Freeform 18"/>
            <p:cNvSpPr/>
            <p:nvPr/>
          </p:nvSpPr>
          <p:spPr>
            <a:xfrm>
              <a:off x="0" y="0"/>
              <a:ext cx="86297" cy="663945"/>
            </a:xfrm>
            <a:custGeom>
              <a:avLst/>
              <a:gdLst/>
              <a:ahLst/>
              <a:cxnLst/>
              <a:rect l="l" t="t" r="r" b="b"/>
              <a:pathLst>
                <a:path w="86297" h="663945">
                  <a:moveTo>
                    <a:pt x="43149" y="0"/>
                  </a:moveTo>
                  <a:lnTo>
                    <a:pt x="43149" y="0"/>
                  </a:lnTo>
                  <a:cubicBezTo>
                    <a:pt x="66979" y="0"/>
                    <a:pt x="86297" y="19318"/>
                    <a:pt x="86297" y="43149"/>
                  </a:cubicBezTo>
                  <a:lnTo>
                    <a:pt x="86297" y="620796"/>
                  </a:lnTo>
                  <a:cubicBezTo>
                    <a:pt x="86297" y="644627"/>
                    <a:pt x="66979" y="663945"/>
                    <a:pt x="43149" y="663945"/>
                  </a:cubicBezTo>
                  <a:lnTo>
                    <a:pt x="43149" y="663945"/>
                  </a:lnTo>
                  <a:cubicBezTo>
                    <a:pt x="31705" y="663945"/>
                    <a:pt x="20730" y="659399"/>
                    <a:pt x="12638" y="651307"/>
                  </a:cubicBezTo>
                  <a:cubicBezTo>
                    <a:pt x="4546" y="643215"/>
                    <a:pt x="0" y="632240"/>
                    <a:pt x="0" y="620796"/>
                  </a:cubicBezTo>
                  <a:lnTo>
                    <a:pt x="0" y="43149"/>
                  </a:lnTo>
                  <a:cubicBezTo>
                    <a:pt x="0" y="31705"/>
                    <a:pt x="4546" y="20730"/>
                    <a:pt x="12638" y="12638"/>
                  </a:cubicBezTo>
                  <a:cubicBezTo>
                    <a:pt x="20730" y="4546"/>
                    <a:pt x="31705" y="0"/>
                    <a:pt x="43149" y="0"/>
                  </a:cubicBezTo>
                  <a:close/>
                </a:path>
              </a:pathLst>
            </a:custGeom>
            <a:gradFill rotWithShape="1">
              <a:gsLst>
                <a:gs pos="0">
                  <a:srgbClr val="74EEFA">
                    <a:alpha val="100000"/>
                  </a:srgbClr>
                </a:gs>
                <a:gs pos="100000">
                  <a:srgbClr val="2484B5">
                    <a:alpha val="100000"/>
                  </a:srgbClr>
                </a:gs>
              </a:gsLst>
              <a:lin ang="5400000"/>
            </a:gradFill>
          </p:spPr>
        </p:sp>
        <p:sp>
          <p:nvSpPr>
            <p:cNvPr id="19" name="TextBox 19"/>
            <p:cNvSpPr txBox="1"/>
            <p:nvPr/>
          </p:nvSpPr>
          <p:spPr>
            <a:xfrm>
              <a:off x="0" y="-57150"/>
              <a:ext cx="86297" cy="721095"/>
            </a:xfrm>
            <a:prstGeom prst="rect">
              <a:avLst/>
            </a:prstGeom>
          </p:spPr>
          <p:txBody>
            <a:bodyPr lIns="50800" tIns="50800" rIns="50800" bIns="50800" rtlCol="0" anchor="ctr"/>
            <a:lstStyle/>
            <a:p>
              <a:pPr algn="ctr">
                <a:lnSpc>
                  <a:spcPts val="2659"/>
                </a:lnSpc>
              </a:pP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1283444" y="1265450"/>
            <a:ext cx="3878050" cy="7756100"/>
            <a:chOff x="0" y="0"/>
            <a:chExt cx="931697" cy="1863394"/>
          </a:xfrm>
        </p:grpSpPr>
        <p:sp>
          <p:nvSpPr>
            <p:cNvPr id="3" name="Freeform 3"/>
            <p:cNvSpPr/>
            <p:nvPr/>
          </p:nvSpPr>
          <p:spPr>
            <a:xfrm>
              <a:off x="0" y="0"/>
              <a:ext cx="931697" cy="1863394"/>
            </a:xfrm>
            <a:custGeom>
              <a:avLst/>
              <a:gdLst/>
              <a:ahLst/>
              <a:cxnLst/>
              <a:rect l="l" t="t" r="r" b="b"/>
              <a:pathLst>
                <a:path w="931697" h="1863394">
                  <a:moveTo>
                    <a:pt x="0" y="0"/>
                  </a:moveTo>
                  <a:lnTo>
                    <a:pt x="931697" y="0"/>
                  </a:lnTo>
                  <a:lnTo>
                    <a:pt x="931697" y="1863394"/>
                  </a:lnTo>
                  <a:lnTo>
                    <a:pt x="0" y="1863394"/>
                  </a:lnTo>
                  <a:close/>
                </a:path>
              </a:pathLst>
            </a:custGeom>
            <a:solidFill>
              <a:srgbClr val="000000">
                <a:alpha val="0"/>
              </a:srgbClr>
            </a:solidFill>
            <a:ln w="95250" cap="sq">
              <a:gradFill>
                <a:gsLst>
                  <a:gs pos="0">
                    <a:srgbClr val="000437">
                      <a:alpha val="100000"/>
                    </a:srgbClr>
                  </a:gs>
                  <a:gs pos="100000">
                    <a:srgbClr val="00466D">
                      <a:alpha val="100000"/>
                    </a:srgbClr>
                  </a:gs>
                </a:gsLst>
                <a:lin ang="5400000"/>
              </a:gradFill>
              <a:prstDash val="solid"/>
              <a:miter/>
            </a:ln>
          </p:spPr>
        </p:sp>
        <p:sp>
          <p:nvSpPr>
            <p:cNvPr id="4" name="TextBox 4"/>
            <p:cNvSpPr txBox="1"/>
            <p:nvPr/>
          </p:nvSpPr>
          <p:spPr>
            <a:xfrm>
              <a:off x="0" y="-57150"/>
              <a:ext cx="931697" cy="1920544"/>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1721129" y="0"/>
            <a:ext cx="6566871" cy="10287000"/>
            <a:chOff x="0" y="0"/>
            <a:chExt cx="8755828" cy="13716000"/>
          </a:xfrm>
        </p:grpSpPr>
        <p:pic>
          <p:nvPicPr>
            <p:cNvPr id="6" name="Picture 6"/>
            <p:cNvPicPr>
              <a:picLocks noChangeAspect="1"/>
            </p:cNvPicPr>
            <p:nvPr/>
          </p:nvPicPr>
          <p:blipFill>
            <a:blip r:embed="rId2"/>
            <a:srcRect l="28721" r="28721"/>
            <a:stretch>
              <a:fillRect/>
            </a:stretch>
          </p:blipFill>
          <p:spPr>
            <a:xfrm>
              <a:off x="0" y="0"/>
              <a:ext cx="8755828" cy="13716000"/>
            </a:xfrm>
            <a:prstGeom prst="rect">
              <a:avLst/>
            </a:prstGeom>
          </p:spPr>
        </p:pic>
      </p:grpSp>
      <p:grpSp>
        <p:nvGrpSpPr>
          <p:cNvPr id="7" name="Group 7"/>
          <p:cNvGrpSpPr/>
          <p:nvPr/>
        </p:nvGrpSpPr>
        <p:grpSpPr>
          <a:xfrm rot="-10800000">
            <a:off x="0" y="-632960"/>
            <a:ext cx="327660" cy="8763380"/>
            <a:chOff x="0" y="0"/>
            <a:chExt cx="86297" cy="2308051"/>
          </a:xfrm>
        </p:grpSpPr>
        <p:sp>
          <p:nvSpPr>
            <p:cNvPr id="8" name="Freeform 8"/>
            <p:cNvSpPr/>
            <p:nvPr/>
          </p:nvSpPr>
          <p:spPr>
            <a:xfrm>
              <a:off x="0" y="0"/>
              <a:ext cx="86297" cy="2308051"/>
            </a:xfrm>
            <a:custGeom>
              <a:avLst/>
              <a:gdLst/>
              <a:ahLst/>
              <a:cxnLst/>
              <a:rect l="l" t="t" r="r" b="b"/>
              <a:pathLst>
                <a:path w="86297" h="2308051">
                  <a:moveTo>
                    <a:pt x="43149" y="0"/>
                  </a:moveTo>
                  <a:lnTo>
                    <a:pt x="43149" y="0"/>
                  </a:lnTo>
                  <a:cubicBezTo>
                    <a:pt x="66979" y="0"/>
                    <a:pt x="86297" y="19318"/>
                    <a:pt x="86297" y="43149"/>
                  </a:cubicBezTo>
                  <a:lnTo>
                    <a:pt x="86297" y="2264902"/>
                  </a:lnTo>
                  <a:cubicBezTo>
                    <a:pt x="86297" y="2276346"/>
                    <a:pt x="81751" y="2287321"/>
                    <a:pt x="73659" y="2295413"/>
                  </a:cubicBezTo>
                  <a:cubicBezTo>
                    <a:pt x="65567" y="2303505"/>
                    <a:pt x="54592" y="2308051"/>
                    <a:pt x="43149" y="2308051"/>
                  </a:cubicBezTo>
                  <a:lnTo>
                    <a:pt x="43149" y="2308051"/>
                  </a:lnTo>
                  <a:cubicBezTo>
                    <a:pt x="31705" y="2308051"/>
                    <a:pt x="20730" y="2303505"/>
                    <a:pt x="12638" y="2295413"/>
                  </a:cubicBezTo>
                  <a:cubicBezTo>
                    <a:pt x="4546" y="2287321"/>
                    <a:pt x="0" y="2276346"/>
                    <a:pt x="0" y="2264902"/>
                  </a:cubicBezTo>
                  <a:lnTo>
                    <a:pt x="0" y="43149"/>
                  </a:lnTo>
                  <a:cubicBezTo>
                    <a:pt x="0" y="31705"/>
                    <a:pt x="4546" y="20730"/>
                    <a:pt x="12638" y="12638"/>
                  </a:cubicBezTo>
                  <a:cubicBezTo>
                    <a:pt x="20730" y="4546"/>
                    <a:pt x="31705" y="0"/>
                    <a:pt x="43149" y="0"/>
                  </a:cubicBezTo>
                  <a:close/>
                </a:path>
              </a:pathLst>
            </a:custGeom>
            <a:gradFill rotWithShape="1">
              <a:gsLst>
                <a:gs pos="0">
                  <a:srgbClr val="000437">
                    <a:alpha val="100000"/>
                  </a:srgbClr>
                </a:gs>
                <a:gs pos="100000">
                  <a:srgbClr val="00466D">
                    <a:alpha val="100000"/>
                  </a:srgbClr>
                </a:gs>
              </a:gsLst>
              <a:lin ang="5400000"/>
            </a:gradFill>
          </p:spPr>
        </p:sp>
        <p:sp>
          <p:nvSpPr>
            <p:cNvPr id="9" name="TextBox 9"/>
            <p:cNvSpPr txBox="1"/>
            <p:nvPr/>
          </p:nvSpPr>
          <p:spPr>
            <a:xfrm>
              <a:off x="0" y="-57150"/>
              <a:ext cx="86297" cy="2365201"/>
            </a:xfrm>
            <a:prstGeom prst="rect">
              <a:avLst/>
            </a:prstGeom>
          </p:spPr>
          <p:txBody>
            <a:bodyPr lIns="50800" tIns="50800" rIns="50800" bIns="50800" rtlCol="0" anchor="ctr"/>
            <a:lstStyle/>
            <a:p>
              <a:pPr algn="ctr">
                <a:lnSpc>
                  <a:spcPts val="2659"/>
                </a:lnSpc>
              </a:pPr>
              <a:endParaRPr/>
            </a:p>
          </p:txBody>
        </p:sp>
      </p:grpSp>
      <p:grpSp>
        <p:nvGrpSpPr>
          <p:cNvPr id="10" name="Group 10"/>
          <p:cNvGrpSpPr/>
          <p:nvPr/>
        </p:nvGrpSpPr>
        <p:grpSpPr>
          <a:xfrm rot="-10800000">
            <a:off x="0" y="8399044"/>
            <a:ext cx="327660" cy="2520916"/>
            <a:chOff x="0" y="0"/>
            <a:chExt cx="86297" cy="663945"/>
          </a:xfrm>
        </p:grpSpPr>
        <p:sp>
          <p:nvSpPr>
            <p:cNvPr id="11" name="Freeform 11"/>
            <p:cNvSpPr/>
            <p:nvPr/>
          </p:nvSpPr>
          <p:spPr>
            <a:xfrm>
              <a:off x="0" y="0"/>
              <a:ext cx="86297" cy="663945"/>
            </a:xfrm>
            <a:custGeom>
              <a:avLst/>
              <a:gdLst/>
              <a:ahLst/>
              <a:cxnLst/>
              <a:rect l="l" t="t" r="r" b="b"/>
              <a:pathLst>
                <a:path w="86297" h="663945">
                  <a:moveTo>
                    <a:pt x="43149" y="0"/>
                  </a:moveTo>
                  <a:lnTo>
                    <a:pt x="43149" y="0"/>
                  </a:lnTo>
                  <a:cubicBezTo>
                    <a:pt x="66979" y="0"/>
                    <a:pt x="86297" y="19318"/>
                    <a:pt x="86297" y="43149"/>
                  </a:cubicBezTo>
                  <a:lnTo>
                    <a:pt x="86297" y="620796"/>
                  </a:lnTo>
                  <a:cubicBezTo>
                    <a:pt x="86297" y="644627"/>
                    <a:pt x="66979" y="663945"/>
                    <a:pt x="43149" y="663945"/>
                  </a:cubicBezTo>
                  <a:lnTo>
                    <a:pt x="43149" y="663945"/>
                  </a:lnTo>
                  <a:cubicBezTo>
                    <a:pt x="31705" y="663945"/>
                    <a:pt x="20730" y="659399"/>
                    <a:pt x="12638" y="651307"/>
                  </a:cubicBezTo>
                  <a:cubicBezTo>
                    <a:pt x="4546" y="643215"/>
                    <a:pt x="0" y="632240"/>
                    <a:pt x="0" y="620796"/>
                  </a:cubicBezTo>
                  <a:lnTo>
                    <a:pt x="0" y="43149"/>
                  </a:lnTo>
                  <a:cubicBezTo>
                    <a:pt x="0" y="31705"/>
                    <a:pt x="4546" y="20730"/>
                    <a:pt x="12638" y="12638"/>
                  </a:cubicBezTo>
                  <a:cubicBezTo>
                    <a:pt x="20730" y="4546"/>
                    <a:pt x="31705" y="0"/>
                    <a:pt x="43149" y="0"/>
                  </a:cubicBezTo>
                  <a:close/>
                </a:path>
              </a:pathLst>
            </a:custGeom>
            <a:gradFill rotWithShape="1">
              <a:gsLst>
                <a:gs pos="0">
                  <a:srgbClr val="74EEFA">
                    <a:alpha val="100000"/>
                  </a:srgbClr>
                </a:gs>
                <a:gs pos="100000">
                  <a:srgbClr val="2484B5">
                    <a:alpha val="100000"/>
                  </a:srgbClr>
                </a:gs>
              </a:gsLst>
              <a:lin ang="5400000"/>
            </a:gradFill>
          </p:spPr>
        </p:sp>
        <p:sp>
          <p:nvSpPr>
            <p:cNvPr id="12" name="TextBox 12"/>
            <p:cNvSpPr txBox="1"/>
            <p:nvPr/>
          </p:nvSpPr>
          <p:spPr>
            <a:xfrm>
              <a:off x="0" y="-57150"/>
              <a:ext cx="86297" cy="721095"/>
            </a:xfrm>
            <a:prstGeom prst="rect">
              <a:avLst/>
            </a:prstGeom>
          </p:spPr>
          <p:txBody>
            <a:bodyPr lIns="50800" tIns="50800" rIns="50800" bIns="50800" rtlCol="0" anchor="ctr"/>
            <a:lstStyle/>
            <a:p>
              <a:pPr algn="ctr">
                <a:lnSpc>
                  <a:spcPts val="2659"/>
                </a:lnSpc>
              </a:pPr>
              <a:endParaRPr/>
            </a:p>
          </p:txBody>
        </p:sp>
      </p:grpSp>
      <p:sp>
        <p:nvSpPr>
          <p:cNvPr id="13" name="Freeform 13"/>
          <p:cNvSpPr/>
          <p:nvPr/>
        </p:nvSpPr>
        <p:spPr>
          <a:xfrm>
            <a:off x="1028700" y="2101688"/>
            <a:ext cx="328416" cy="331315"/>
          </a:xfrm>
          <a:custGeom>
            <a:avLst/>
            <a:gdLst/>
            <a:ahLst/>
            <a:cxnLst/>
            <a:rect l="l" t="t" r="r" b="b"/>
            <a:pathLst>
              <a:path w="328416" h="331315">
                <a:moveTo>
                  <a:pt x="0" y="0"/>
                </a:moveTo>
                <a:lnTo>
                  <a:pt x="328416" y="0"/>
                </a:lnTo>
                <a:lnTo>
                  <a:pt x="328416" y="331315"/>
                </a:lnTo>
                <a:lnTo>
                  <a:pt x="0" y="331315"/>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sp>
        <p:nvSpPr>
          <p:cNvPr id="14" name="TextBox 14"/>
          <p:cNvSpPr txBox="1"/>
          <p:nvPr/>
        </p:nvSpPr>
        <p:spPr>
          <a:xfrm>
            <a:off x="1534511" y="2705100"/>
            <a:ext cx="8303482" cy="2295525"/>
          </a:xfrm>
          <a:prstGeom prst="rect">
            <a:avLst/>
          </a:prstGeom>
        </p:spPr>
        <p:txBody>
          <a:bodyPr lIns="0" tIns="0" rIns="0" bIns="0" rtlCol="0" anchor="t">
            <a:spAutoFit/>
          </a:bodyPr>
          <a:lstStyle/>
          <a:p>
            <a:pPr algn="just">
              <a:lnSpc>
                <a:spcPts val="3600"/>
              </a:lnSpc>
            </a:pPr>
            <a:r>
              <a:rPr lang="en-US" sz="3000" spc="-60">
                <a:solidFill>
                  <a:srgbClr val="000000"/>
                </a:solidFill>
                <a:latin typeface="Body Text Fit"/>
                <a:ea typeface="Body Text Fit"/>
                <a:cs typeface="Body Text Fit"/>
                <a:sym typeface="Body Text Fit"/>
              </a:rPr>
              <a:t>Hệ thống sử dụng cảm biến chuyển động để phát hiện xâm nhập trong thời gian thực, kết hợp với còi báo động và đèn báo để cảnh báo tại chỗ.</a:t>
            </a:r>
          </a:p>
          <a:p>
            <a:pPr algn="just">
              <a:lnSpc>
                <a:spcPts val="3600"/>
              </a:lnSpc>
            </a:pPr>
            <a:endParaRPr lang="en-US" sz="3000" spc="-60">
              <a:solidFill>
                <a:srgbClr val="000000"/>
              </a:solidFill>
              <a:latin typeface="Body Text Fit"/>
              <a:ea typeface="Body Text Fit"/>
              <a:cs typeface="Body Text Fit"/>
              <a:sym typeface="Body Text Fit"/>
            </a:endParaRPr>
          </a:p>
        </p:txBody>
      </p:sp>
      <p:sp>
        <p:nvSpPr>
          <p:cNvPr id="15" name="TextBox 15"/>
          <p:cNvSpPr txBox="1"/>
          <p:nvPr/>
        </p:nvSpPr>
        <p:spPr>
          <a:xfrm>
            <a:off x="1393488" y="2101688"/>
            <a:ext cx="8056261" cy="485775"/>
          </a:xfrm>
          <a:prstGeom prst="rect">
            <a:avLst/>
          </a:prstGeom>
        </p:spPr>
        <p:txBody>
          <a:bodyPr lIns="0" tIns="0" rIns="0" bIns="0" rtlCol="0" anchor="t">
            <a:spAutoFit/>
          </a:bodyPr>
          <a:lstStyle/>
          <a:p>
            <a:pPr algn="just">
              <a:lnSpc>
                <a:spcPts val="3840"/>
              </a:lnSpc>
            </a:pPr>
            <a:r>
              <a:rPr lang="en-US" sz="3200" b="1" spc="-64">
                <a:solidFill>
                  <a:srgbClr val="072E5D"/>
                </a:solidFill>
                <a:latin typeface="Body Text Fit Bold"/>
                <a:ea typeface="Body Text Fit Bold"/>
                <a:cs typeface="Body Text Fit Bold"/>
                <a:sym typeface="Body Text Fit Bold"/>
              </a:rPr>
              <a:t>Phát hiện và cảnh báo nhanh chóng</a:t>
            </a:r>
          </a:p>
        </p:txBody>
      </p:sp>
      <p:sp>
        <p:nvSpPr>
          <p:cNvPr id="16" name="Freeform 16"/>
          <p:cNvSpPr/>
          <p:nvPr/>
        </p:nvSpPr>
        <p:spPr>
          <a:xfrm>
            <a:off x="1065073" y="4977843"/>
            <a:ext cx="328416" cy="331315"/>
          </a:xfrm>
          <a:custGeom>
            <a:avLst/>
            <a:gdLst/>
            <a:ahLst/>
            <a:cxnLst/>
            <a:rect l="l" t="t" r="r" b="b"/>
            <a:pathLst>
              <a:path w="328416" h="331315">
                <a:moveTo>
                  <a:pt x="0" y="0"/>
                </a:moveTo>
                <a:lnTo>
                  <a:pt x="328415" y="0"/>
                </a:lnTo>
                <a:lnTo>
                  <a:pt x="328415" y="331314"/>
                </a:lnTo>
                <a:lnTo>
                  <a:pt x="0" y="331314"/>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sp>
        <p:nvSpPr>
          <p:cNvPr id="17" name="TextBox 17"/>
          <p:cNvSpPr txBox="1"/>
          <p:nvPr/>
        </p:nvSpPr>
        <p:spPr>
          <a:xfrm>
            <a:off x="1534511" y="5577918"/>
            <a:ext cx="8139274" cy="1381125"/>
          </a:xfrm>
          <a:prstGeom prst="rect">
            <a:avLst/>
          </a:prstGeom>
        </p:spPr>
        <p:txBody>
          <a:bodyPr lIns="0" tIns="0" rIns="0" bIns="0" rtlCol="0" anchor="t">
            <a:spAutoFit/>
          </a:bodyPr>
          <a:lstStyle/>
          <a:p>
            <a:pPr algn="just">
              <a:lnSpc>
                <a:spcPts val="3600"/>
              </a:lnSpc>
            </a:pPr>
            <a:r>
              <a:rPr lang="en-US" sz="3000" spc="-60">
                <a:solidFill>
                  <a:srgbClr val="000000"/>
                </a:solidFill>
                <a:latin typeface="Body Text Fit"/>
                <a:ea typeface="Body Text Fit"/>
                <a:cs typeface="Body Text Fit"/>
                <a:sym typeface="Body Text Fit"/>
              </a:rPr>
              <a:t>Tích hợp module GSM để gửi tin nhắn SMS thông báo đến người dùng khi có sự xâm nhập.</a:t>
            </a:r>
          </a:p>
        </p:txBody>
      </p:sp>
      <p:sp>
        <p:nvSpPr>
          <p:cNvPr id="18" name="TextBox 18"/>
          <p:cNvSpPr txBox="1"/>
          <p:nvPr/>
        </p:nvSpPr>
        <p:spPr>
          <a:xfrm>
            <a:off x="1517099" y="4977843"/>
            <a:ext cx="8056261" cy="485775"/>
          </a:xfrm>
          <a:prstGeom prst="rect">
            <a:avLst/>
          </a:prstGeom>
        </p:spPr>
        <p:txBody>
          <a:bodyPr lIns="0" tIns="0" rIns="0" bIns="0" rtlCol="0" anchor="t">
            <a:spAutoFit/>
          </a:bodyPr>
          <a:lstStyle/>
          <a:p>
            <a:pPr algn="just">
              <a:lnSpc>
                <a:spcPts val="3840"/>
              </a:lnSpc>
            </a:pPr>
            <a:r>
              <a:rPr lang="en-US" sz="3200" b="1" spc="-64">
                <a:solidFill>
                  <a:srgbClr val="072E5D"/>
                </a:solidFill>
                <a:latin typeface="Body Text Fit Bold"/>
                <a:ea typeface="Body Text Fit Bold"/>
                <a:cs typeface="Body Text Fit Bold"/>
                <a:sym typeface="Body Text Fit Bold"/>
              </a:rPr>
              <a:t>Kết nối thông minh</a:t>
            </a:r>
          </a:p>
        </p:txBody>
      </p:sp>
      <p:sp>
        <p:nvSpPr>
          <p:cNvPr id="19" name="TextBox 19"/>
          <p:cNvSpPr txBox="1"/>
          <p:nvPr/>
        </p:nvSpPr>
        <p:spPr>
          <a:xfrm>
            <a:off x="974074" y="374650"/>
            <a:ext cx="7549219" cy="1184275"/>
          </a:xfrm>
          <a:prstGeom prst="rect">
            <a:avLst/>
          </a:prstGeom>
        </p:spPr>
        <p:txBody>
          <a:bodyPr lIns="0" tIns="0" rIns="0" bIns="0" rtlCol="0" anchor="t">
            <a:spAutoFit/>
          </a:bodyPr>
          <a:lstStyle/>
          <a:p>
            <a:pPr algn="l">
              <a:lnSpc>
                <a:spcPts val="9799"/>
              </a:lnSpc>
              <a:spcBef>
                <a:spcPct val="0"/>
              </a:spcBef>
            </a:pPr>
            <a:r>
              <a:rPr lang="en-US" sz="6999" b="1" spc="-139">
                <a:solidFill>
                  <a:srgbClr val="072E5D"/>
                </a:solidFill>
                <a:latin typeface="Fahkwang Bold"/>
                <a:ea typeface="Fahkwang Bold"/>
                <a:cs typeface="Fahkwang Bold"/>
                <a:sym typeface="Fahkwang Bold"/>
              </a:rPr>
              <a:t>Mục tiêu đề tài</a:t>
            </a:r>
          </a:p>
        </p:txBody>
      </p:sp>
      <p:sp>
        <p:nvSpPr>
          <p:cNvPr id="20" name="TextBox 20"/>
          <p:cNvSpPr txBox="1"/>
          <p:nvPr/>
        </p:nvSpPr>
        <p:spPr>
          <a:xfrm>
            <a:off x="1517099" y="7181605"/>
            <a:ext cx="8056261" cy="485775"/>
          </a:xfrm>
          <a:prstGeom prst="rect">
            <a:avLst/>
          </a:prstGeom>
        </p:spPr>
        <p:txBody>
          <a:bodyPr lIns="0" tIns="0" rIns="0" bIns="0" rtlCol="0" anchor="t">
            <a:spAutoFit/>
          </a:bodyPr>
          <a:lstStyle/>
          <a:p>
            <a:pPr algn="just">
              <a:lnSpc>
                <a:spcPts val="3840"/>
              </a:lnSpc>
            </a:pPr>
            <a:r>
              <a:rPr lang="en-US" sz="3200" b="1" spc="-64">
                <a:solidFill>
                  <a:srgbClr val="072E5D"/>
                </a:solidFill>
                <a:latin typeface="Body Text Fit Bold"/>
                <a:ea typeface="Body Text Fit Bold"/>
                <a:cs typeface="Body Text Fit Bold"/>
                <a:sym typeface="Body Text Fit Bold"/>
              </a:rPr>
              <a:t>Tiết kiệm chi phí và dễ sử dụng</a:t>
            </a:r>
          </a:p>
        </p:txBody>
      </p:sp>
      <p:sp>
        <p:nvSpPr>
          <p:cNvPr id="21" name="Freeform 21"/>
          <p:cNvSpPr/>
          <p:nvPr/>
        </p:nvSpPr>
        <p:spPr>
          <a:xfrm>
            <a:off x="1065073" y="7258835"/>
            <a:ext cx="328416" cy="331315"/>
          </a:xfrm>
          <a:custGeom>
            <a:avLst/>
            <a:gdLst/>
            <a:ahLst/>
            <a:cxnLst/>
            <a:rect l="l" t="t" r="r" b="b"/>
            <a:pathLst>
              <a:path w="328416" h="331315">
                <a:moveTo>
                  <a:pt x="0" y="0"/>
                </a:moveTo>
                <a:lnTo>
                  <a:pt x="328415" y="0"/>
                </a:lnTo>
                <a:lnTo>
                  <a:pt x="328415" y="331315"/>
                </a:lnTo>
                <a:lnTo>
                  <a:pt x="0" y="331315"/>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sp>
        <p:nvSpPr>
          <p:cNvPr id="22" name="TextBox 22"/>
          <p:cNvSpPr txBox="1"/>
          <p:nvPr/>
        </p:nvSpPr>
        <p:spPr>
          <a:xfrm>
            <a:off x="1517099" y="7797587"/>
            <a:ext cx="8303482" cy="2295525"/>
          </a:xfrm>
          <a:prstGeom prst="rect">
            <a:avLst/>
          </a:prstGeom>
        </p:spPr>
        <p:txBody>
          <a:bodyPr lIns="0" tIns="0" rIns="0" bIns="0" rtlCol="0" anchor="t">
            <a:spAutoFit/>
          </a:bodyPr>
          <a:lstStyle/>
          <a:p>
            <a:pPr algn="just">
              <a:lnSpc>
                <a:spcPts val="3600"/>
              </a:lnSpc>
            </a:pPr>
            <a:r>
              <a:rPr lang="en-US" sz="3000" spc="-60">
                <a:solidFill>
                  <a:srgbClr val="000000"/>
                </a:solidFill>
                <a:latin typeface="Body Text Fit"/>
                <a:ea typeface="Body Text Fit"/>
                <a:cs typeface="Body Text Fit"/>
                <a:sym typeface="Body Text Fit"/>
              </a:rPr>
              <a:t>Hệ thống được thiết kế với các linh kiện phổ biến, giá thành hợp lý, đồng thời tối ưu hóa giao diện và thao tác sử dụng để phù hợp với người dùng không chuyên.</a:t>
            </a:r>
          </a:p>
          <a:p>
            <a:pPr algn="just">
              <a:lnSpc>
                <a:spcPts val="3600"/>
              </a:lnSpc>
            </a:pPr>
            <a:endParaRPr lang="en-US" sz="3000" spc="-60">
              <a:solidFill>
                <a:srgbClr val="000000"/>
              </a:solidFill>
              <a:latin typeface="Body Text Fit"/>
              <a:ea typeface="Body Text Fit"/>
              <a:cs typeface="Body Text Fit"/>
              <a:sym typeface="Body Text Fit"/>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10800000">
            <a:off x="0" y="-632960"/>
            <a:ext cx="327660" cy="8763380"/>
            <a:chOff x="0" y="0"/>
            <a:chExt cx="86297" cy="2308051"/>
          </a:xfrm>
        </p:grpSpPr>
        <p:sp>
          <p:nvSpPr>
            <p:cNvPr id="3" name="Freeform 3"/>
            <p:cNvSpPr/>
            <p:nvPr/>
          </p:nvSpPr>
          <p:spPr>
            <a:xfrm>
              <a:off x="0" y="0"/>
              <a:ext cx="86297" cy="2308051"/>
            </a:xfrm>
            <a:custGeom>
              <a:avLst/>
              <a:gdLst/>
              <a:ahLst/>
              <a:cxnLst/>
              <a:rect l="l" t="t" r="r" b="b"/>
              <a:pathLst>
                <a:path w="86297" h="2308051">
                  <a:moveTo>
                    <a:pt x="43149" y="0"/>
                  </a:moveTo>
                  <a:lnTo>
                    <a:pt x="43149" y="0"/>
                  </a:lnTo>
                  <a:cubicBezTo>
                    <a:pt x="66979" y="0"/>
                    <a:pt x="86297" y="19318"/>
                    <a:pt x="86297" y="43149"/>
                  </a:cubicBezTo>
                  <a:lnTo>
                    <a:pt x="86297" y="2264902"/>
                  </a:lnTo>
                  <a:cubicBezTo>
                    <a:pt x="86297" y="2276346"/>
                    <a:pt x="81751" y="2287321"/>
                    <a:pt x="73659" y="2295413"/>
                  </a:cubicBezTo>
                  <a:cubicBezTo>
                    <a:pt x="65567" y="2303505"/>
                    <a:pt x="54592" y="2308051"/>
                    <a:pt x="43149" y="2308051"/>
                  </a:cubicBezTo>
                  <a:lnTo>
                    <a:pt x="43149" y="2308051"/>
                  </a:lnTo>
                  <a:cubicBezTo>
                    <a:pt x="31705" y="2308051"/>
                    <a:pt x="20730" y="2303505"/>
                    <a:pt x="12638" y="2295413"/>
                  </a:cubicBezTo>
                  <a:cubicBezTo>
                    <a:pt x="4546" y="2287321"/>
                    <a:pt x="0" y="2276346"/>
                    <a:pt x="0" y="2264902"/>
                  </a:cubicBezTo>
                  <a:lnTo>
                    <a:pt x="0" y="43149"/>
                  </a:lnTo>
                  <a:cubicBezTo>
                    <a:pt x="0" y="31705"/>
                    <a:pt x="4546" y="20730"/>
                    <a:pt x="12638" y="12638"/>
                  </a:cubicBezTo>
                  <a:cubicBezTo>
                    <a:pt x="20730" y="4546"/>
                    <a:pt x="31705" y="0"/>
                    <a:pt x="43149" y="0"/>
                  </a:cubicBezTo>
                  <a:close/>
                </a:path>
              </a:pathLst>
            </a:custGeom>
            <a:gradFill rotWithShape="1">
              <a:gsLst>
                <a:gs pos="0">
                  <a:srgbClr val="000437">
                    <a:alpha val="100000"/>
                  </a:srgbClr>
                </a:gs>
                <a:gs pos="100000">
                  <a:srgbClr val="00466D">
                    <a:alpha val="100000"/>
                  </a:srgbClr>
                </a:gs>
              </a:gsLst>
              <a:lin ang="5400000"/>
            </a:gradFill>
          </p:spPr>
        </p:sp>
        <p:sp>
          <p:nvSpPr>
            <p:cNvPr id="4" name="TextBox 4"/>
            <p:cNvSpPr txBox="1"/>
            <p:nvPr/>
          </p:nvSpPr>
          <p:spPr>
            <a:xfrm>
              <a:off x="0" y="-57150"/>
              <a:ext cx="86297" cy="2365201"/>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rot="-10800000">
            <a:off x="0" y="8399044"/>
            <a:ext cx="327660" cy="2520916"/>
            <a:chOff x="0" y="0"/>
            <a:chExt cx="86297" cy="663945"/>
          </a:xfrm>
        </p:grpSpPr>
        <p:sp>
          <p:nvSpPr>
            <p:cNvPr id="6" name="Freeform 6"/>
            <p:cNvSpPr/>
            <p:nvPr/>
          </p:nvSpPr>
          <p:spPr>
            <a:xfrm>
              <a:off x="0" y="0"/>
              <a:ext cx="86297" cy="663945"/>
            </a:xfrm>
            <a:custGeom>
              <a:avLst/>
              <a:gdLst/>
              <a:ahLst/>
              <a:cxnLst/>
              <a:rect l="l" t="t" r="r" b="b"/>
              <a:pathLst>
                <a:path w="86297" h="663945">
                  <a:moveTo>
                    <a:pt x="43149" y="0"/>
                  </a:moveTo>
                  <a:lnTo>
                    <a:pt x="43149" y="0"/>
                  </a:lnTo>
                  <a:cubicBezTo>
                    <a:pt x="66979" y="0"/>
                    <a:pt x="86297" y="19318"/>
                    <a:pt x="86297" y="43149"/>
                  </a:cubicBezTo>
                  <a:lnTo>
                    <a:pt x="86297" y="620796"/>
                  </a:lnTo>
                  <a:cubicBezTo>
                    <a:pt x="86297" y="644627"/>
                    <a:pt x="66979" y="663945"/>
                    <a:pt x="43149" y="663945"/>
                  </a:cubicBezTo>
                  <a:lnTo>
                    <a:pt x="43149" y="663945"/>
                  </a:lnTo>
                  <a:cubicBezTo>
                    <a:pt x="31705" y="663945"/>
                    <a:pt x="20730" y="659399"/>
                    <a:pt x="12638" y="651307"/>
                  </a:cubicBezTo>
                  <a:cubicBezTo>
                    <a:pt x="4546" y="643215"/>
                    <a:pt x="0" y="632240"/>
                    <a:pt x="0" y="620796"/>
                  </a:cubicBezTo>
                  <a:lnTo>
                    <a:pt x="0" y="43149"/>
                  </a:lnTo>
                  <a:cubicBezTo>
                    <a:pt x="0" y="31705"/>
                    <a:pt x="4546" y="20730"/>
                    <a:pt x="12638" y="12638"/>
                  </a:cubicBezTo>
                  <a:cubicBezTo>
                    <a:pt x="20730" y="4546"/>
                    <a:pt x="31705" y="0"/>
                    <a:pt x="43149" y="0"/>
                  </a:cubicBezTo>
                  <a:close/>
                </a:path>
              </a:pathLst>
            </a:custGeom>
            <a:gradFill rotWithShape="1">
              <a:gsLst>
                <a:gs pos="0">
                  <a:srgbClr val="74EEFA">
                    <a:alpha val="100000"/>
                  </a:srgbClr>
                </a:gs>
                <a:gs pos="100000">
                  <a:srgbClr val="2484B5">
                    <a:alpha val="100000"/>
                  </a:srgbClr>
                </a:gs>
              </a:gsLst>
              <a:lin ang="5400000"/>
            </a:gradFill>
          </p:spPr>
        </p:sp>
        <p:sp>
          <p:nvSpPr>
            <p:cNvPr id="7" name="TextBox 7"/>
            <p:cNvSpPr txBox="1"/>
            <p:nvPr/>
          </p:nvSpPr>
          <p:spPr>
            <a:xfrm>
              <a:off x="0" y="-57150"/>
              <a:ext cx="86297" cy="721095"/>
            </a:xfrm>
            <a:prstGeom prst="rect">
              <a:avLst/>
            </a:prstGeom>
          </p:spPr>
          <p:txBody>
            <a:bodyPr lIns="50800" tIns="50800" rIns="50800" bIns="50800" rtlCol="0" anchor="ctr"/>
            <a:lstStyle/>
            <a:p>
              <a:pPr algn="ctr">
                <a:lnSpc>
                  <a:spcPts val="2659"/>
                </a:lnSpc>
              </a:pPr>
              <a:endParaRPr/>
            </a:p>
          </p:txBody>
        </p:sp>
      </p:grpSp>
      <p:sp>
        <p:nvSpPr>
          <p:cNvPr id="8" name="Freeform 8"/>
          <p:cNvSpPr/>
          <p:nvPr/>
        </p:nvSpPr>
        <p:spPr>
          <a:xfrm>
            <a:off x="1083072" y="2082537"/>
            <a:ext cx="256045" cy="184352"/>
          </a:xfrm>
          <a:custGeom>
            <a:avLst/>
            <a:gdLst/>
            <a:ahLst/>
            <a:cxnLst/>
            <a:rect l="l" t="t" r="r" b="b"/>
            <a:pathLst>
              <a:path w="256045" h="184352">
                <a:moveTo>
                  <a:pt x="0" y="0"/>
                </a:moveTo>
                <a:lnTo>
                  <a:pt x="256045" y="0"/>
                </a:lnTo>
                <a:lnTo>
                  <a:pt x="256045" y="184352"/>
                </a:lnTo>
                <a:lnTo>
                  <a:pt x="0" y="184352"/>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9" name="Freeform 9"/>
          <p:cNvSpPr/>
          <p:nvPr/>
        </p:nvSpPr>
        <p:spPr>
          <a:xfrm>
            <a:off x="645658" y="1843398"/>
            <a:ext cx="328416" cy="331315"/>
          </a:xfrm>
          <a:custGeom>
            <a:avLst/>
            <a:gdLst/>
            <a:ahLst/>
            <a:cxnLst/>
            <a:rect l="l" t="t" r="r" b="b"/>
            <a:pathLst>
              <a:path w="328416" h="331315">
                <a:moveTo>
                  <a:pt x="0" y="0"/>
                </a:moveTo>
                <a:lnTo>
                  <a:pt x="328416" y="0"/>
                </a:lnTo>
                <a:lnTo>
                  <a:pt x="328416" y="331315"/>
                </a:lnTo>
                <a:lnTo>
                  <a:pt x="0" y="331315"/>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sp>
      <p:sp>
        <p:nvSpPr>
          <p:cNvPr id="10" name="TextBox 10"/>
          <p:cNvSpPr txBox="1"/>
          <p:nvPr/>
        </p:nvSpPr>
        <p:spPr>
          <a:xfrm>
            <a:off x="809866" y="2257364"/>
            <a:ext cx="11456184" cy="3209925"/>
          </a:xfrm>
          <a:prstGeom prst="rect">
            <a:avLst/>
          </a:prstGeom>
        </p:spPr>
        <p:txBody>
          <a:bodyPr lIns="0" tIns="0" rIns="0" bIns="0" rtlCol="0" anchor="t">
            <a:spAutoFit/>
          </a:bodyPr>
          <a:lstStyle/>
          <a:p>
            <a:pPr marL="647702" lvl="1" indent="-323851" algn="just">
              <a:lnSpc>
                <a:spcPts val="3600"/>
              </a:lnSpc>
              <a:buFont typeface="Arial"/>
              <a:buChar char="•"/>
            </a:pPr>
            <a:r>
              <a:rPr lang="en-US" sz="3000" spc="-60">
                <a:solidFill>
                  <a:srgbClr val="000000"/>
                </a:solidFill>
                <a:latin typeface="Body Text Fit"/>
                <a:ea typeface="Body Text Fit"/>
                <a:cs typeface="Body Text Fit"/>
                <a:sym typeface="Body Text Fit"/>
              </a:rPr>
              <a:t>Nghiên cứu nguyên lý hoạt động của các linh kiện.</a:t>
            </a:r>
          </a:p>
          <a:p>
            <a:pPr marL="647702" lvl="1" indent="-323851" algn="just">
              <a:lnSpc>
                <a:spcPts val="3600"/>
              </a:lnSpc>
              <a:buFont typeface="Arial"/>
              <a:buChar char="•"/>
            </a:pPr>
            <a:r>
              <a:rPr lang="en-US" sz="3000" spc="-60">
                <a:solidFill>
                  <a:srgbClr val="000000"/>
                </a:solidFill>
                <a:latin typeface="Body Text Fit"/>
                <a:ea typeface="Body Text Fit"/>
                <a:cs typeface="Body Text Fit"/>
                <a:sym typeface="Body Text Fit"/>
              </a:rPr>
              <a:t>Tìm hiểu phương pháp thiết kế mạch nguồn sử dụng các bộ ổn áp tuyến tính và chuyển đổi điện áp sang các mức 5V và 3.3V.</a:t>
            </a:r>
          </a:p>
          <a:p>
            <a:pPr marL="647702" lvl="1" indent="-323851" algn="just">
              <a:lnSpc>
                <a:spcPts val="3600"/>
              </a:lnSpc>
              <a:buFont typeface="Arial"/>
              <a:buChar char="•"/>
            </a:pPr>
            <a:r>
              <a:rPr lang="en-US" sz="3000" spc="-60">
                <a:solidFill>
                  <a:srgbClr val="000000"/>
                </a:solidFill>
                <a:latin typeface="Body Text Fit"/>
                <a:ea typeface="Body Text Fit"/>
                <a:cs typeface="Body Text Fit"/>
                <a:sym typeface="Body Text Fit"/>
              </a:rPr>
              <a:t>Tích hợp phần cứng và phần mềm để đảm bảo hệ thống hoạt động ổn định và hiệu quả.</a:t>
            </a:r>
          </a:p>
          <a:p>
            <a:pPr algn="just">
              <a:lnSpc>
                <a:spcPts val="3600"/>
              </a:lnSpc>
            </a:pPr>
            <a:endParaRPr lang="en-US" sz="3000" spc="-60">
              <a:solidFill>
                <a:srgbClr val="000000"/>
              </a:solidFill>
              <a:latin typeface="Body Text Fit"/>
              <a:ea typeface="Body Text Fit"/>
              <a:cs typeface="Body Text Fit"/>
              <a:sym typeface="Body Text Fit"/>
            </a:endParaRPr>
          </a:p>
        </p:txBody>
      </p:sp>
      <p:sp>
        <p:nvSpPr>
          <p:cNvPr id="11" name="TextBox 11"/>
          <p:cNvSpPr txBox="1"/>
          <p:nvPr/>
        </p:nvSpPr>
        <p:spPr>
          <a:xfrm>
            <a:off x="1083072" y="1781114"/>
            <a:ext cx="9352320" cy="485775"/>
          </a:xfrm>
          <a:prstGeom prst="rect">
            <a:avLst/>
          </a:prstGeom>
        </p:spPr>
        <p:txBody>
          <a:bodyPr lIns="0" tIns="0" rIns="0" bIns="0" rtlCol="0" anchor="t">
            <a:spAutoFit/>
          </a:bodyPr>
          <a:lstStyle/>
          <a:p>
            <a:pPr algn="just">
              <a:lnSpc>
                <a:spcPts val="3840"/>
              </a:lnSpc>
            </a:pPr>
            <a:r>
              <a:rPr lang="en-US" sz="3200" b="1" spc="-64">
                <a:solidFill>
                  <a:srgbClr val="072E5D"/>
                </a:solidFill>
                <a:latin typeface="Body Text Fit Bold"/>
                <a:ea typeface="Body Text Fit Bold"/>
                <a:cs typeface="Body Text Fit Bold"/>
                <a:sym typeface="Body Text Fit Bold"/>
              </a:rPr>
              <a:t>Phạm vi lý thuyết</a:t>
            </a:r>
          </a:p>
        </p:txBody>
      </p:sp>
      <p:sp>
        <p:nvSpPr>
          <p:cNvPr id="12" name="Freeform 12"/>
          <p:cNvSpPr/>
          <p:nvPr/>
        </p:nvSpPr>
        <p:spPr>
          <a:xfrm>
            <a:off x="645658" y="5244482"/>
            <a:ext cx="328416" cy="331315"/>
          </a:xfrm>
          <a:custGeom>
            <a:avLst/>
            <a:gdLst/>
            <a:ahLst/>
            <a:cxnLst/>
            <a:rect l="l" t="t" r="r" b="b"/>
            <a:pathLst>
              <a:path w="328416" h="331315">
                <a:moveTo>
                  <a:pt x="0" y="0"/>
                </a:moveTo>
                <a:lnTo>
                  <a:pt x="328416" y="0"/>
                </a:lnTo>
                <a:lnTo>
                  <a:pt x="328416" y="331315"/>
                </a:lnTo>
                <a:lnTo>
                  <a:pt x="0" y="331315"/>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sp>
      <p:sp>
        <p:nvSpPr>
          <p:cNvPr id="13" name="TextBox 13"/>
          <p:cNvSpPr txBox="1"/>
          <p:nvPr/>
        </p:nvSpPr>
        <p:spPr>
          <a:xfrm>
            <a:off x="809866" y="5852022"/>
            <a:ext cx="11456184" cy="4610100"/>
          </a:xfrm>
          <a:prstGeom prst="rect">
            <a:avLst/>
          </a:prstGeom>
        </p:spPr>
        <p:txBody>
          <a:bodyPr lIns="0" tIns="0" rIns="0" bIns="0" rtlCol="0" anchor="t">
            <a:spAutoFit/>
          </a:bodyPr>
          <a:lstStyle/>
          <a:p>
            <a:pPr marL="647702" lvl="1" indent="-323851" algn="just">
              <a:lnSpc>
                <a:spcPts val="3600"/>
              </a:lnSpc>
              <a:buFont typeface="Arial"/>
              <a:buChar char="•"/>
            </a:pPr>
            <a:r>
              <a:rPr lang="en-US" sz="3000" spc="-60">
                <a:solidFill>
                  <a:srgbClr val="000000"/>
                </a:solidFill>
                <a:latin typeface="Body Text Fit"/>
                <a:ea typeface="Body Text Fit"/>
                <a:cs typeface="Body Text Fit"/>
                <a:sym typeface="Body Text Fit"/>
              </a:rPr>
              <a:t>Thiết kế và triển khai hệ thống chống trộm với các chức năng cơ bản như phát hiện xâm nhập, cảnh báo bằng còi, gửi tin nhắn SMS cảnh báo.</a:t>
            </a:r>
          </a:p>
          <a:p>
            <a:pPr marL="647702" lvl="1" indent="-323851" algn="just">
              <a:lnSpc>
                <a:spcPts val="3600"/>
              </a:lnSpc>
              <a:buFont typeface="Arial"/>
              <a:buChar char="•"/>
            </a:pPr>
            <a:r>
              <a:rPr lang="en-US" sz="3000" spc="-60">
                <a:solidFill>
                  <a:srgbClr val="000000"/>
                </a:solidFill>
                <a:latin typeface="Body Text Fit"/>
                <a:ea typeface="Body Text Fit"/>
                <a:cs typeface="Body Text Fit"/>
                <a:sym typeface="Body Text Fit"/>
              </a:rPr>
              <a:t>Giới hạn phạm vi phát hiện chuyển động trong khoảng cách từ 3m đến 7m, phù hợp với không gian gia đình hoặc văn phòng nhỏ.</a:t>
            </a:r>
          </a:p>
          <a:p>
            <a:pPr marL="647702" lvl="1" indent="-323851" algn="just">
              <a:lnSpc>
                <a:spcPts val="3600"/>
              </a:lnSpc>
              <a:buFont typeface="Arial"/>
              <a:buChar char="•"/>
            </a:pPr>
            <a:r>
              <a:rPr lang="en-US" sz="3000" spc="-60">
                <a:solidFill>
                  <a:srgbClr val="000000"/>
                </a:solidFill>
                <a:latin typeface="Body Text Fit"/>
                <a:ea typeface="Body Text Fit"/>
                <a:cs typeface="Body Text Fit"/>
                <a:sym typeface="Body Text Fit"/>
              </a:rPr>
              <a:t>Đánh giá hiệu suất hệ thống thông qua việc thử nghiệm trong các tình huống thực tế: mô phỏng hành vi xâm nhập và kiểm tra phản hồi của hệ thống.</a:t>
            </a:r>
          </a:p>
          <a:p>
            <a:pPr algn="just">
              <a:lnSpc>
                <a:spcPts val="3840"/>
              </a:lnSpc>
            </a:pPr>
            <a:endParaRPr lang="en-US" sz="3000" spc="-60">
              <a:solidFill>
                <a:srgbClr val="000000"/>
              </a:solidFill>
              <a:latin typeface="Body Text Fit"/>
              <a:ea typeface="Body Text Fit"/>
              <a:cs typeface="Body Text Fit"/>
              <a:sym typeface="Body Text Fit"/>
            </a:endParaRPr>
          </a:p>
        </p:txBody>
      </p:sp>
      <p:sp>
        <p:nvSpPr>
          <p:cNvPr id="14" name="TextBox 14"/>
          <p:cNvSpPr txBox="1"/>
          <p:nvPr/>
        </p:nvSpPr>
        <p:spPr>
          <a:xfrm>
            <a:off x="1028700" y="5244482"/>
            <a:ext cx="9352320" cy="971550"/>
          </a:xfrm>
          <a:prstGeom prst="rect">
            <a:avLst/>
          </a:prstGeom>
        </p:spPr>
        <p:txBody>
          <a:bodyPr lIns="0" tIns="0" rIns="0" bIns="0" rtlCol="0" anchor="t">
            <a:spAutoFit/>
          </a:bodyPr>
          <a:lstStyle/>
          <a:p>
            <a:pPr algn="just">
              <a:lnSpc>
                <a:spcPts val="3840"/>
              </a:lnSpc>
            </a:pPr>
            <a:r>
              <a:rPr lang="en-US" sz="3200" b="1" spc="-64">
                <a:solidFill>
                  <a:srgbClr val="072E5D"/>
                </a:solidFill>
                <a:latin typeface="Body Text Fit Bold"/>
                <a:ea typeface="Body Text Fit Bold"/>
                <a:cs typeface="Body Text Fit Bold"/>
                <a:sym typeface="Body Text Fit Bold"/>
              </a:rPr>
              <a:t>Phạm vi thực nghiệm</a:t>
            </a:r>
          </a:p>
          <a:p>
            <a:pPr algn="just">
              <a:lnSpc>
                <a:spcPts val="3840"/>
              </a:lnSpc>
            </a:pPr>
            <a:endParaRPr lang="en-US" sz="3200" b="1" spc="-64">
              <a:solidFill>
                <a:srgbClr val="072E5D"/>
              </a:solidFill>
              <a:latin typeface="Body Text Fit Bold"/>
              <a:ea typeface="Body Text Fit Bold"/>
              <a:cs typeface="Body Text Fit Bold"/>
              <a:sym typeface="Body Text Fit Bold"/>
            </a:endParaRPr>
          </a:p>
        </p:txBody>
      </p:sp>
      <p:grpSp>
        <p:nvGrpSpPr>
          <p:cNvPr id="15" name="Group 15"/>
          <p:cNvGrpSpPr/>
          <p:nvPr/>
        </p:nvGrpSpPr>
        <p:grpSpPr>
          <a:xfrm>
            <a:off x="12456108" y="1265450"/>
            <a:ext cx="5063149" cy="7756100"/>
            <a:chOff x="0" y="0"/>
            <a:chExt cx="1216416" cy="1863394"/>
          </a:xfrm>
        </p:grpSpPr>
        <p:sp>
          <p:nvSpPr>
            <p:cNvPr id="16" name="Freeform 16"/>
            <p:cNvSpPr/>
            <p:nvPr/>
          </p:nvSpPr>
          <p:spPr>
            <a:xfrm>
              <a:off x="0" y="0"/>
              <a:ext cx="1216416" cy="1863394"/>
            </a:xfrm>
            <a:custGeom>
              <a:avLst/>
              <a:gdLst/>
              <a:ahLst/>
              <a:cxnLst/>
              <a:rect l="l" t="t" r="r" b="b"/>
              <a:pathLst>
                <a:path w="1216416" h="1863394">
                  <a:moveTo>
                    <a:pt x="0" y="0"/>
                  </a:moveTo>
                  <a:lnTo>
                    <a:pt x="1216416" y="0"/>
                  </a:lnTo>
                  <a:lnTo>
                    <a:pt x="1216416" y="1863394"/>
                  </a:lnTo>
                  <a:lnTo>
                    <a:pt x="0" y="1863394"/>
                  </a:lnTo>
                  <a:close/>
                </a:path>
              </a:pathLst>
            </a:custGeom>
            <a:solidFill>
              <a:srgbClr val="000000">
                <a:alpha val="0"/>
              </a:srgbClr>
            </a:solidFill>
            <a:ln w="95250" cap="sq">
              <a:gradFill>
                <a:gsLst>
                  <a:gs pos="0">
                    <a:srgbClr val="000437">
                      <a:alpha val="100000"/>
                    </a:srgbClr>
                  </a:gs>
                  <a:gs pos="100000">
                    <a:srgbClr val="00466D">
                      <a:alpha val="100000"/>
                    </a:srgbClr>
                  </a:gs>
                </a:gsLst>
                <a:lin ang="5400000"/>
              </a:gradFill>
              <a:prstDash val="solid"/>
              <a:miter/>
            </a:ln>
          </p:spPr>
        </p:sp>
        <p:sp>
          <p:nvSpPr>
            <p:cNvPr id="17" name="TextBox 17"/>
            <p:cNvSpPr txBox="1"/>
            <p:nvPr/>
          </p:nvSpPr>
          <p:spPr>
            <a:xfrm>
              <a:off x="0" y="-57150"/>
              <a:ext cx="1216416" cy="1920544"/>
            </a:xfrm>
            <a:prstGeom prst="rect">
              <a:avLst/>
            </a:prstGeom>
          </p:spPr>
          <p:txBody>
            <a:bodyPr lIns="50800" tIns="50800" rIns="50800" bIns="50800" rtlCol="0" anchor="ctr"/>
            <a:lstStyle/>
            <a:p>
              <a:pPr algn="ctr">
                <a:lnSpc>
                  <a:spcPts val="2659"/>
                </a:lnSpc>
              </a:pPr>
              <a:endParaRPr/>
            </a:p>
          </p:txBody>
        </p:sp>
      </p:grpSp>
      <p:grpSp>
        <p:nvGrpSpPr>
          <p:cNvPr id="18" name="Group 18"/>
          <p:cNvGrpSpPr/>
          <p:nvPr/>
        </p:nvGrpSpPr>
        <p:grpSpPr>
          <a:xfrm>
            <a:off x="13695537" y="0"/>
            <a:ext cx="2584292" cy="10287000"/>
            <a:chOff x="0" y="0"/>
            <a:chExt cx="680636" cy="2709333"/>
          </a:xfrm>
        </p:grpSpPr>
        <p:sp>
          <p:nvSpPr>
            <p:cNvPr id="19" name="Freeform 19"/>
            <p:cNvSpPr/>
            <p:nvPr/>
          </p:nvSpPr>
          <p:spPr>
            <a:xfrm>
              <a:off x="0" y="0"/>
              <a:ext cx="680637" cy="2709333"/>
            </a:xfrm>
            <a:custGeom>
              <a:avLst/>
              <a:gdLst/>
              <a:ahLst/>
              <a:cxnLst/>
              <a:rect l="l" t="t" r="r" b="b"/>
              <a:pathLst>
                <a:path w="680637" h="2709333">
                  <a:moveTo>
                    <a:pt x="0" y="0"/>
                  </a:moveTo>
                  <a:lnTo>
                    <a:pt x="680637" y="0"/>
                  </a:lnTo>
                  <a:lnTo>
                    <a:pt x="680637" y="2709333"/>
                  </a:lnTo>
                  <a:lnTo>
                    <a:pt x="0" y="2709333"/>
                  </a:lnTo>
                  <a:close/>
                </a:path>
              </a:pathLst>
            </a:custGeom>
            <a:gradFill rotWithShape="1">
              <a:gsLst>
                <a:gs pos="0">
                  <a:srgbClr val="000437">
                    <a:alpha val="100000"/>
                  </a:srgbClr>
                </a:gs>
                <a:gs pos="100000">
                  <a:srgbClr val="00466D">
                    <a:alpha val="100000"/>
                  </a:srgbClr>
                </a:gs>
              </a:gsLst>
              <a:lin ang="5400000"/>
            </a:gradFill>
          </p:spPr>
        </p:sp>
        <p:sp>
          <p:nvSpPr>
            <p:cNvPr id="20" name="TextBox 20"/>
            <p:cNvSpPr txBox="1"/>
            <p:nvPr/>
          </p:nvSpPr>
          <p:spPr>
            <a:xfrm>
              <a:off x="0" y="-57150"/>
              <a:ext cx="680636" cy="2766483"/>
            </a:xfrm>
            <a:prstGeom prst="rect">
              <a:avLst/>
            </a:prstGeom>
          </p:spPr>
          <p:txBody>
            <a:bodyPr lIns="50800" tIns="50800" rIns="50800" bIns="50800" rtlCol="0" anchor="ctr"/>
            <a:lstStyle/>
            <a:p>
              <a:pPr algn="ctr">
                <a:lnSpc>
                  <a:spcPts val="2659"/>
                </a:lnSpc>
              </a:pPr>
              <a:endParaRPr/>
            </a:p>
          </p:txBody>
        </p:sp>
      </p:grpSp>
      <p:grpSp>
        <p:nvGrpSpPr>
          <p:cNvPr id="21" name="Group 21"/>
          <p:cNvGrpSpPr/>
          <p:nvPr/>
        </p:nvGrpSpPr>
        <p:grpSpPr>
          <a:xfrm>
            <a:off x="12971818" y="0"/>
            <a:ext cx="4031729" cy="5000052"/>
            <a:chOff x="0" y="0"/>
            <a:chExt cx="5375639" cy="6666736"/>
          </a:xfrm>
        </p:grpSpPr>
        <p:pic>
          <p:nvPicPr>
            <p:cNvPr id="22" name="Picture 22"/>
            <p:cNvPicPr>
              <a:picLocks noChangeAspect="1"/>
            </p:cNvPicPr>
            <p:nvPr/>
          </p:nvPicPr>
          <p:blipFill>
            <a:blip r:embed="rId6"/>
            <a:srcRect l="21299" r="21299"/>
            <a:stretch>
              <a:fillRect/>
            </a:stretch>
          </p:blipFill>
          <p:spPr>
            <a:xfrm>
              <a:off x="0" y="0"/>
              <a:ext cx="5375639" cy="6666736"/>
            </a:xfrm>
            <a:prstGeom prst="rect">
              <a:avLst/>
            </a:prstGeom>
          </p:spPr>
        </p:pic>
      </p:grpSp>
      <p:grpSp>
        <p:nvGrpSpPr>
          <p:cNvPr id="23" name="Group 23"/>
          <p:cNvGrpSpPr/>
          <p:nvPr/>
        </p:nvGrpSpPr>
        <p:grpSpPr>
          <a:xfrm>
            <a:off x="12971818" y="5286948"/>
            <a:ext cx="4031729" cy="5000052"/>
            <a:chOff x="0" y="0"/>
            <a:chExt cx="5375639" cy="6666736"/>
          </a:xfrm>
        </p:grpSpPr>
        <p:pic>
          <p:nvPicPr>
            <p:cNvPr id="24" name="Picture 24"/>
            <p:cNvPicPr>
              <a:picLocks noChangeAspect="1"/>
            </p:cNvPicPr>
            <p:nvPr/>
          </p:nvPicPr>
          <p:blipFill>
            <a:blip r:embed="rId7"/>
            <a:srcRect l="22584" r="22584"/>
            <a:stretch>
              <a:fillRect/>
            </a:stretch>
          </p:blipFill>
          <p:spPr>
            <a:xfrm>
              <a:off x="0" y="0"/>
              <a:ext cx="5375639" cy="6666736"/>
            </a:xfrm>
            <a:prstGeom prst="rect">
              <a:avLst/>
            </a:prstGeom>
          </p:spPr>
        </p:pic>
      </p:grpSp>
      <p:sp>
        <p:nvSpPr>
          <p:cNvPr id="25" name="TextBox 25"/>
          <p:cNvSpPr txBox="1"/>
          <p:nvPr/>
        </p:nvSpPr>
        <p:spPr>
          <a:xfrm>
            <a:off x="974074" y="374650"/>
            <a:ext cx="9223521" cy="1184275"/>
          </a:xfrm>
          <a:prstGeom prst="rect">
            <a:avLst/>
          </a:prstGeom>
        </p:spPr>
        <p:txBody>
          <a:bodyPr lIns="0" tIns="0" rIns="0" bIns="0" rtlCol="0" anchor="t">
            <a:spAutoFit/>
          </a:bodyPr>
          <a:lstStyle/>
          <a:p>
            <a:pPr algn="l">
              <a:lnSpc>
                <a:spcPts val="9799"/>
              </a:lnSpc>
              <a:spcBef>
                <a:spcPct val="0"/>
              </a:spcBef>
            </a:pPr>
            <a:r>
              <a:rPr lang="en-US" sz="6999" b="1" spc="-139">
                <a:solidFill>
                  <a:srgbClr val="072E5D"/>
                </a:solidFill>
                <a:latin typeface="Fahkwang Bold"/>
                <a:ea typeface="Fahkwang Bold"/>
                <a:cs typeface="Fahkwang Bold"/>
                <a:sym typeface="Fahkwang Bold"/>
              </a:rPr>
              <a:t>Phạm vi nghiên cứu</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10800000">
            <a:off x="0" y="-632960"/>
            <a:ext cx="327660" cy="8763380"/>
            <a:chOff x="0" y="0"/>
            <a:chExt cx="86297" cy="2308051"/>
          </a:xfrm>
        </p:grpSpPr>
        <p:sp>
          <p:nvSpPr>
            <p:cNvPr id="3" name="Freeform 3"/>
            <p:cNvSpPr/>
            <p:nvPr/>
          </p:nvSpPr>
          <p:spPr>
            <a:xfrm>
              <a:off x="0" y="0"/>
              <a:ext cx="86297" cy="2308051"/>
            </a:xfrm>
            <a:custGeom>
              <a:avLst/>
              <a:gdLst/>
              <a:ahLst/>
              <a:cxnLst/>
              <a:rect l="l" t="t" r="r" b="b"/>
              <a:pathLst>
                <a:path w="86297" h="2308051">
                  <a:moveTo>
                    <a:pt x="43149" y="0"/>
                  </a:moveTo>
                  <a:lnTo>
                    <a:pt x="43149" y="0"/>
                  </a:lnTo>
                  <a:cubicBezTo>
                    <a:pt x="66979" y="0"/>
                    <a:pt x="86297" y="19318"/>
                    <a:pt x="86297" y="43149"/>
                  </a:cubicBezTo>
                  <a:lnTo>
                    <a:pt x="86297" y="2264902"/>
                  </a:lnTo>
                  <a:cubicBezTo>
                    <a:pt x="86297" y="2276346"/>
                    <a:pt x="81751" y="2287321"/>
                    <a:pt x="73659" y="2295413"/>
                  </a:cubicBezTo>
                  <a:cubicBezTo>
                    <a:pt x="65567" y="2303505"/>
                    <a:pt x="54592" y="2308051"/>
                    <a:pt x="43149" y="2308051"/>
                  </a:cubicBezTo>
                  <a:lnTo>
                    <a:pt x="43149" y="2308051"/>
                  </a:lnTo>
                  <a:cubicBezTo>
                    <a:pt x="31705" y="2308051"/>
                    <a:pt x="20730" y="2303505"/>
                    <a:pt x="12638" y="2295413"/>
                  </a:cubicBezTo>
                  <a:cubicBezTo>
                    <a:pt x="4546" y="2287321"/>
                    <a:pt x="0" y="2276346"/>
                    <a:pt x="0" y="2264902"/>
                  </a:cubicBezTo>
                  <a:lnTo>
                    <a:pt x="0" y="43149"/>
                  </a:lnTo>
                  <a:cubicBezTo>
                    <a:pt x="0" y="31705"/>
                    <a:pt x="4546" y="20730"/>
                    <a:pt x="12638" y="12638"/>
                  </a:cubicBezTo>
                  <a:cubicBezTo>
                    <a:pt x="20730" y="4546"/>
                    <a:pt x="31705" y="0"/>
                    <a:pt x="43149" y="0"/>
                  </a:cubicBezTo>
                  <a:close/>
                </a:path>
              </a:pathLst>
            </a:custGeom>
            <a:gradFill rotWithShape="1">
              <a:gsLst>
                <a:gs pos="0">
                  <a:srgbClr val="000437">
                    <a:alpha val="100000"/>
                  </a:srgbClr>
                </a:gs>
                <a:gs pos="100000">
                  <a:srgbClr val="00466D">
                    <a:alpha val="100000"/>
                  </a:srgbClr>
                </a:gs>
              </a:gsLst>
              <a:lin ang="5400000"/>
            </a:gradFill>
          </p:spPr>
        </p:sp>
        <p:sp>
          <p:nvSpPr>
            <p:cNvPr id="4" name="TextBox 4"/>
            <p:cNvSpPr txBox="1"/>
            <p:nvPr/>
          </p:nvSpPr>
          <p:spPr>
            <a:xfrm>
              <a:off x="0" y="-57150"/>
              <a:ext cx="86297" cy="2365201"/>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rot="-10800000">
            <a:off x="0" y="8399044"/>
            <a:ext cx="327660" cy="2520916"/>
            <a:chOff x="0" y="0"/>
            <a:chExt cx="86297" cy="663945"/>
          </a:xfrm>
        </p:grpSpPr>
        <p:sp>
          <p:nvSpPr>
            <p:cNvPr id="6" name="Freeform 6"/>
            <p:cNvSpPr/>
            <p:nvPr/>
          </p:nvSpPr>
          <p:spPr>
            <a:xfrm>
              <a:off x="0" y="0"/>
              <a:ext cx="86297" cy="663945"/>
            </a:xfrm>
            <a:custGeom>
              <a:avLst/>
              <a:gdLst/>
              <a:ahLst/>
              <a:cxnLst/>
              <a:rect l="l" t="t" r="r" b="b"/>
              <a:pathLst>
                <a:path w="86297" h="663945">
                  <a:moveTo>
                    <a:pt x="43149" y="0"/>
                  </a:moveTo>
                  <a:lnTo>
                    <a:pt x="43149" y="0"/>
                  </a:lnTo>
                  <a:cubicBezTo>
                    <a:pt x="66979" y="0"/>
                    <a:pt x="86297" y="19318"/>
                    <a:pt x="86297" y="43149"/>
                  </a:cubicBezTo>
                  <a:lnTo>
                    <a:pt x="86297" y="620796"/>
                  </a:lnTo>
                  <a:cubicBezTo>
                    <a:pt x="86297" y="644627"/>
                    <a:pt x="66979" y="663945"/>
                    <a:pt x="43149" y="663945"/>
                  </a:cubicBezTo>
                  <a:lnTo>
                    <a:pt x="43149" y="663945"/>
                  </a:lnTo>
                  <a:cubicBezTo>
                    <a:pt x="31705" y="663945"/>
                    <a:pt x="20730" y="659399"/>
                    <a:pt x="12638" y="651307"/>
                  </a:cubicBezTo>
                  <a:cubicBezTo>
                    <a:pt x="4546" y="643215"/>
                    <a:pt x="0" y="632240"/>
                    <a:pt x="0" y="620796"/>
                  </a:cubicBezTo>
                  <a:lnTo>
                    <a:pt x="0" y="43149"/>
                  </a:lnTo>
                  <a:cubicBezTo>
                    <a:pt x="0" y="31705"/>
                    <a:pt x="4546" y="20730"/>
                    <a:pt x="12638" y="12638"/>
                  </a:cubicBezTo>
                  <a:cubicBezTo>
                    <a:pt x="20730" y="4546"/>
                    <a:pt x="31705" y="0"/>
                    <a:pt x="43149" y="0"/>
                  </a:cubicBezTo>
                  <a:close/>
                </a:path>
              </a:pathLst>
            </a:custGeom>
            <a:gradFill rotWithShape="1">
              <a:gsLst>
                <a:gs pos="0">
                  <a:srgbClr val="74EEFA">
                    <a:alpha val="100000"/>
                  </a:srgbClr>
                </a:gs>
                <a:gs pos="100000">
                  <a:srgbClr val="2484B5">
                    <a:alpha val="100000"/>
                  </a:srgbClr>
                </a:gs>
              </a:gsLst>
              <a:lin ang="5400000"/>
            </a:gradFill>
          </p:spPr>
        </p:sp>
        <p:sp>
          <p:nvSpPr>
            <p:cNvPr id="7" name="TextBox 7"/>
            <p:cNvSpPr txBox="1"/>
            <p:nvPr/>
          </p:nvSpPr>
          <p:spPr>
            <a:xfrm>
              <a:off x="0" y="-57150"/>
              <a:ext cx="86297" cy="721095"/>
            </a:xfrm>
            <a:prstGeom prst="rect">
              <a:avLst/>
            </a:prstGeom>
          </p:spPr>
          <p:txBody>
            <a:bodyPr lIns="50800" tIns="50800" rIns="50800" bIns="50800" rtlCol="0" anchor="ctr"/>
            <a:lstStyle/>
            <a:p>
              <a:pPr algn="ctr">
                <a:lnSpc>
                  <a:spcPts val="2659"/>
                </a:lnSpc>
              </a:pPr>
              <a:endParaRPr/>
            </a:p>
          </p:txBody>
        </p:sp>
      </p:grpSp>
      <p:sp>
        <p:nvSpPr>
          <p:cNvPr id="8" name="Freeform 8"/>
          <p:cNvSpPr/>
          <p:nvPr/>
        </p:nvSpPr>
        <p:spPr>
          <a:xfrm>
            <a:off x="1083072" y="2082537"/>
            <a:ext cx="256045" cy="184352"/>
          </a:xfrm>
          <a:custGeom>
            <a:avLst/>
            <a:gdLst/>
            <a:ahLst/>
            <a:cxnLst/>
            <a:rect l="l" t="t" r="r" b="b"/>
            <a:pathLst>
              <a:path w="256045" h="184352">
                <a:moveTo>
                  <a:pt x="0" y="0"/>
                </a:moveTo>
                <a:lnTo>
                  <a:pt x="256045" y="0"/>
                </a:lnTo>
                <a:lnTo>
                  <a:pt x="256045" y="184352"/>
                </a:lnTo>
                <a:lnTo>
                  <a:pt x="0" y="184352"/>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9" name="Freeform 9"/>
          <p:cNvSpPr/>
          <p:nvPr/>
        </p:nvSpPr>
        <p:spPr>
          <a:xfrm>
            <a:off x="481450" y="2867994"/>
            <a:ext cx="328416" cy="331315"/>
          </a:xfrm>
          <a:custGeom>
            <a:avLst/>
            <a:gdLst/>
            <a:ahLst/>
            <a:cxnLst/>
            <a:rect l="l" t="t" r="r" b="b"/>
            <a:pathLst>
              <a:path w="328416" h="331315">
                <a:moveTo>
                  <a:pt x="0" y="0"/>
                </a:moveTo>
                <a:lnTo>
                  <a:pt x="328416" y="0"/>
                </a:lnTo>
                <a:lnTo>
                  <a:pt x="328416" y="331315"/>
                </a:lnTo>
                <a:lnTo>
                  <a:pt x="0" y="331315"/>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sp>
      <p:sp>
        <p:nvSpPr>
          <p:cNvPr id="10" name="TextBox 10"/>
          <p:cNvSpPr txBox="1"/>
          <p:nvPr/>
        </p:nvSpPr>
        <p:spPr>
          <a:xfrm>
            <a:off x="974074" y="3477457"/>
            <a:ext cx="11145902" cy="2295525"/>
          </a:xfrm>
          <a:prstGeom prst="rect">
            <a:avLst/>
          </a:prstGeom>
        </p:spPr>
        <p:txBody>
          <a:bodyPr lIns="0" tIns="0" rIns="0" bIns="0" rtlCol="0" anchor="t">
            <a:spAutoFit/>
          </a:bodyPr>
          <a:lstStyle/>
          <a:p>
            <a:pPr algn="just">
              <a:lnSpc>
                <a:spcPts val="3600"/>
              </a:lnSpc>
            </a:pPr>
            <a:r>
              <a:rPr lang="en-US" sz="3000" spc="-60">
                <a:solidFill>
                  <a:srgbClr val="000000"/>
                </a:solidFill>
                <a:latin typeface="Body Text Fit"/>
                <a:ea typeface="Body Text Fit"/>
                <a:cs typeface="Body Text Fit"/>
                <a:sym typeface="Body Text Fit"/>
              </a:rPr>
              <a:t>Thu thập và phân tích các tài liệu liên quan đến các thành phần phần cứng (HC-SR501, module 4G SIMCOM A7680C, STM32F103C8T6) và mạch nguồn từ sách, tài liệu kỹ thuật, datasheet, và các bài viết chuyên ngành.</a:t>
            </a:r>
          </a:p>
          <a:p>
            <a:pPr algn="just">
              <a:lnSpc>
                <a:spcPts val="3600"/>
              </a:lnSpc>
            </a:pPr>
            <a:endParaRPr lang="en-US" sz="3000" spc="-60">
              <a:solidFill>
                <a:srgbClr val="000000"/>
              </a:solidFill>
              <a:latin typeface="Body Text Fit"/>
              <a:ea typeface="Body Text Fit"/>
              <a:cs typeface="Body Text Fit"/>
              <a:sym typeface="Body Text Fit"/>
            </a:endParaRPr>
          </a:p>
        </p:txBody>
      </p:sp>
      <p:sp>
        <p:nvSpPr>
          <p:cNvPr id="11" name="TextBox 11"/>
          <p:cNvSpPr txBox="1"/>
          <p:nvPr/>
        </p:nvSpPr>
        <p:spPr>
          <a:xfrm>
            <a:off x="974074" y="2790764"/>
            <a:ext cx="9352320" cy="485775"/>
          </a:xfrm>
          <a:prstGeom prst="rect">
            <a:avLst/>
          </a:prstGeom>
        </p:spPr>
        <p:txBody>
          <a:bodyPr lIns="0" tIns="0" rIns="0" bIns="0" rtlCol="0" anchor="t">
            <a:spAutoFit/>
          </a:bodyPr>
          <a:lstStyle/>
          <a:p>
            <a:pPr algn="just">
              <a:lnSpc>
                <a:spcPts val="3840"/>
              </a:lnSpc>
            </a:pPr>
            <a:r>
              <a:rPr lang="en-US" sz="3200" b="1" spc="-64">
                <a:solidFill>
                  <a:srgbClr val="072E5D"/>
                </a:solidFill>
                <a:latin typeface="Body Text Fit Bold"/>
                <a:ea typeface="Body Text Fit Bold"/>
                <a:cs typeface="Body Text Fit Bold"/>
                <a:sym typeface="Body Text Fit Bold"/>
              </a:rPr>
              <a:t>Nghiên cứu tài liệu</a:t>
            </a:r>
          </a:p>
        </p:txBody>
      </p:sp>
      <p:sp>
        <p:nvSpPr>
          <p:cNvPr id="12" name="Freeform 12"/>
          <p:cNvSpPr/>
          <p:nvPr/>
        </p:nvSpPr>
        <p:spPr>
          <a:xfrm>
            <a:off x="645658" y="5772982"/>
            <a:ext cx="328416" cy="331315"/>
          </a:xfrm>
          <a:custGeom>
            <a:avLst/>
            <a:gdLst/>
            <a:ahLst/>
            <a:cxnLst/>
            <a:rect l="l" t="t" r="r" b="b"/>
            <a:pathLst>
              <a:path w="328416" h="331315">
                <a:moveTo>
                  <a:pt x="0" y="0"/>
                </a:moveTo>
                <a:lnTo>
                  <a:pt x="328416" y="0"/>
                </a:lnTo>
                <a:lnTo>
                  <a:pt x="328416" y="331314"/>
                </a:lnTo>
                <a:lnTo>
                  <a:pt x="0" y="331314"/>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sp>
      <p:sp>
        <p:nvSpPr>
          <p:cNvPr id="13" name="TextBox 13"/>
          <p:cNvSpPr txBox="1"/>
          <p:nvPr/>
        </p:nvSpPr>
        <p:spPr>
          <a:xfrm>
            <a:off x="663792" y="6380521"/>
            <a:ext cx="11456184" cy="2781300"/>
          </a:xfrm>
          <a:prstGeom prst="rect">
            <a:avLst/>
          </a:prstGeom>
        </p:spPr>
        <p:txBody>
          <a:bodyPr lIns="0" tIns="0" rIns="0" bIns="0" rtlCol="0" anchor="t">
            <a:spAutoFit/>
          </a:bodyPr>
          <a:lstStyle/>
          <a:p>
            <a:pPr marL="647702" lvl="1" indent="-323851" algn="just">
              <a:lnSpc>
                <a:spcPts val="3600"/>
              </a:lnSpc>
              <a:buFont typeface="Arial"/>
              <a:buChar char="•"/>
            </a:pPr>
            <a:r>
              <a:rPr lang="en-US" sz="3000" spc="-60">
                <a:solidFill>
                  <a:srgbClr val="000000"/>
                </a:solidFill>
                <a:latin typeface="Body Text Fit"/>
                <a:ea typeface="Body Text Fit"/>
                <a:cs typeface="Body Text Fit"/>
                <a:sym typeface="Body Text Fit"/>
              </a:rPr>
              <a:t>Vẽ sơ đồ nguyên lý mạch điện, PCB bằng phần mềm thiết kế mạch (KiCad).</a:t>
            </a:r>
          </a:p>
          <a:p>
            <a:pPr marL="647702" lvl="1" indent="-323851" algn="just">
              <a:lnSpc>
                <a:spcPts val="3600"/>
              </a:lnSpc>
              <a:buFont typeface="Arial"/>
              <a:buChar char="•"/>
            </a:pPr>
            <a:r>
              <a:rPr lang="en-US" sz="3000" spc="-60">
                <a:solidFill>
                  <a:srgbClr val="000000"/>
                </a:solidFill>
                <a:latin typeface="Body Text Fit"/>
                <a:ea typeface="Body Text Fit"/>
                <a:cs typeface="Body Text Fit"/>
                <a:sym typeface="Body Text Fit"/>
              </a:rPr>
              <a:t>Lựa chọn các linh kiện phù hợp dựa trên thông số kỹ thuật và tính toán yêu cầu của hệ thống.</a:t>
            </a:r>
          </a:p>
          <a:p>
            <a:pPr marL="647702" lvl="1" indent="-323851" algn="just">
              <a:lnSpc>
                <a:spcPts val="3600"/>
              </a:lnSpc>
              <a:buFont typeface="Arial"/>
              <a:buChar char="•"/>
            </a:pPr>
            <a:r>
              <a:rPr lang="en-US" sz="3000" spc="-60">
                <a:solidFill>
                  <a:srgbClr val="000000"/>
                </a:solidFill>
                <a:latin typeface="Body Text Fit"/>
                <a:ea typeface="Body Text Fit"/>
                <a:cs typeface="Body Text Fit"/>
                <a:sym typeface="Body Text Fit"/>
              </a:rPr>
              <a:t>Viết chương trình điều khiển bằng ngôn ngữ C.</a:t>
            </a:r>
          </a:p>
          <a:p>
            <a:pPr algn="just">
              <a:lnSpc>
                <a:spcPts val="3840"/>
              </a:lnSpc>
            </a:pPr>
            <a:endParaRPr lang="en-US" sz="3000" spc="-60">
              <a:solidFill>
                <a:srgbClr val="000000"/>
              </a:solidFill>
              <a:latin typeface="Body Text Fit"/>
              <a:ea typeface="Body Text Fit"/>
              <a:cs typeface="Body Text Fit"/>
              <a:sym typeface="Body Text Fit"/>
            </a:endParaRPr>
          </a:p>
        </p:txBody>
      </p:sp>
      <p:sp>
        <p:nvSpPr>
          <p:cNvPr id="14" name="TextBox 14"/>
          <p:cNvSpPr txBox="1"/>
          <p:nvPr/>
        </p:nvSpPr>
        <p:spPr>
          <a:xfrm>
            <a:off x="974074" y="5772982"/>
            <a:ext cx="9352320" cy="971550"/>
          </a:xfrm>
          <a:prstGeom prst="rect">
            <a:avLst/>
          </a:prstGeom>
        </p:spPr>
        <p:txBody>
          <a:bodyPr lIns="0" tIns="0" rIns="0" bIns="0" rtlCol="0" anchor="t">
            <a:spAutoFit/>
          </a:bodyPr>
          <a:lstStyle/>
          <a:p>
            <a:pPr algn="just">
              <a:lnSpc>
                <a:spcPts val="3840"/>
              </a:lnSpc>
            </a:pPr>
            <a:r>
              <a:rPr lang="en-US" sz="3200" b="1" spc="-64">
                <a:solidFill>
                  <a:srgbClr val="072E5D"/>
                </a:solidFill>
                <a:latin typeface="Body Text Fit Bold"/>
                <a:ea typeface="Body Text Fit Bold"/>
                <a:cs typeface="Body Text Fit Bold"/>
                <a:sym typeface="Body Text Fit Bold"/>
              </a:rPr>
              <a:t> Thiết kế hệ thống</a:t>
            </a:r>
          </a:p>
          <a:p>
            <a:pPr algn="just">
              <a:lnSpc>
                <a:spcPts val="3840"/>
              </a:lnSpc>
            </a:pPr>
            <a:endParaRPr lang="en-US" sz="3200" b="1" spc="-64">
              <a:solidFill>
                <a:srgbClr val="072E5D"/>
              </a:solidFill>
              <a:latin typeface="Body Text Fit Bold"/>
              <a:ea typeface="Body Text Fit Bold"/>
              <a:cs typeface="Body Text Fit Bold"/>
              <a:sym typeface="Body Text Fit Bold"/>
            </a:endParaRPr>
          </a:p>
        </p:txBody>
      </p:sp>
      <p:grpSp>
        <p:nvGrpSpPr>
          <p:cNvPr id="15" name="Group 15"/>
          <p:cNvGrpSpPr/>
          <p:nvPr/>
        </p:nvGrpSpPr>
        <p:grpSpPr>
          <a:xfrm>
            <a:off x="12456108" y="1265450"/>
            <a:ext cx="5063149" cy="7756100"/>
            <a:chOff x="0" y="0"/>
            <a:chExt cx="1216416" cy="1863394"/>
          </a:xfrm>
        </p:grpSpPr>
        <p:sp>
          <p:nvSpPr>
            <p:cNvPr id="16" name="Freeform 16"/>
            <p:cNvSpPr/>
            <p:nvPr/>
          </p:nvSpPr>
          <p:spPr>
            <a:xfrm>
              <a:off x="0" y="0"/>
              <a:ext cx="1216416" cy="1863394"/>
            </a:xfrm>
            <a:custGeom>
              <a:avLst/>
              <a:gdLst/>
              <a:ahLst/>
              <a:cxnLst/>
              <a:rect l="l" t="t" r="r" b="b"/>
              <a:pathLst>
                <a:path w="1216416" h="1863394">
                  <a:moveTo>
                    <a:pt x="0" y="0"/>
                  </a:moveTo>
                  <a:lnTo>
                    <a:pt x="1216416" y="0"/>
                  </a:lnTo>
                  <a:lnTo>
                    <a:pt x="1216416" y="1863394"/>
                  </a:lnTo>
                  <a:lnTo>
                    <a:pt x="0" y="1863394"/>
                  </a:lnTo>
                  <a:close/>
                </a:path>
              </a:pathLst>
            </a:custGeom>
            <a:solidFill>
              <a:srgbClr val="000000">
                <a:alpha val="0"/>
              </a:srgbClr>
            </a:solidFill>
            <a:ln w="95250" cap="sq">
              <a:gradFill>
                <a:gsLst>
                  <a:gs pos="0">
                    <a:srgbClr val="000437">
                      <a:alpha val="100000"/>
                    </a:srgbClr>
                  </a:gs>
                  <a:gs pos="100000">
                    <a:srgbClr val="00466D">
                      <a:alpha val="100000"/>
                    </a:srgbClr>
                  </a:gs>
                </a:gsLst>
                <a:lin ang="5400000"/>
              </a:gradFill>
              <a:prstDash val="solid"/>
              <a:miter/>
            </a:ln>
          </p:spPr>
        </p:sp>
        <p:sp>
          <p:nvSpPr>
            <p:cNvPr id="17" name="TextBox 17"/>
            <p:cNvSpPr txBox="1"/>
            <p:nvPr/>
          </p:nvSpPr>
          <p:spPr>
            <a:xfrm>
              <a:off x="0" y="-57150"/>
              <a:ext cx="1216416" cy="1920544"/>
            </a:xfrm>
            <a:prstGeom prst="rect">
              <a:avLst/>
            </a:prstGeom>
          </p:spPr>
          <p:txBody>
            <a:bodyPr lIns="50800" tIns="50800" rIns="50800" bIns="50800" rtlCol="0" anchor="ctr"/>
            <a:lstStyle/>
            <a:p>
              <a:pPr algn="ctr">
                <a:lnSpc>
                  <a:spcPts val="2659"/>
                </a:lnSpc>
              </a:pPr>
              <a:endParaRPr/>
            </a:p>
          </p:txBody>
        </p:sp>
      </p:grpSp>
      <p:grpSp>
        <p:nvGrpSpPr>
          <p:cNvPr id="18" name="Group 18"/>
          <p:cNvGrpSpPr/>
          <p:nvPr/>
        </p:nvGrpSpPr>
        <p:grpSpPr>
          <a:xfrm>
            <a:off x="13695537" y="0"/>
            <a:ext cx="2584292" cy="10287000"/>
            <a:chOff x="0" y="0"/>
            <a:chExt cx="680636" cy="2709333"/>
          </a:xfrm>
        </p:grpSpPr>
        <p:sp>
          <p:nvSpPr>
            <p:cNvPr id="19" name="Freeform 19"/>
            <p:cNvSpPr/>
            <p:nvPr/>
          </p:nvSpPr>
          <p:spPr>
            <a:xfrm>
              <a:off x="0" y="0"/>
              <a:ext cx="680637" cy="2709333"/>
            </a:xfrm>
            <a:custGeom>
              <a:avLst/>
              <a:gdLst/>
              <a:ahLst/>
              <a:cxnLst/>
              <a:rect l="l" t="t" r="r" b="b"/>
              <a:pathLst>
                <a:path w="680637" h="2709333">
                  <a:moveTo>
                    <a:pt x="0" y="0"/>
                  </a:moveTo>
                  <a:lnTo>
                    <a:pt x="680637" y="0"/>
                  </a:lnTo>
                  <a:lnTo>
                    <a:pt x="680637" y="2709333"/>
                  </a:lnTo>
                  <a:lnTo>
                    <a:pt x="0" y="2709333"/>
                  </a:lnTo>
                  <a:close/>
                </a:path>
              </a:pathLst>
            </a:custGeom>
            <a:gradFill rotWithShape="1">
              <a:gsLst>
                <a:gs pos="0">
                  <a:srgbClr val="000437">
                    <a:alpha val="100000"/>
                  </a:srgbClr>
                </a:gs>
                <a:gs pos="100000">
                  <a:srgbClr val="00466D">
                    <a:alpha val="100000"/>
                  </a:srgbClr>
                </a:gs>
              </a:gsLst>
              <a:lin ang="5400000"/>
            </a:gradFill>
          </p:spPr>
        </p:sp>
        <p:sp>
          <p:nvSpPr>
            <p:cNvPr id="20" name="TextBox 20"/>
            <p:cNvSpPr txBox="1"/>
            <p:nvPr/>
          </p:nvSpPr>
          <p:spPr>
            <a:xfrm>
              <a:off x="0" y="-57150"/>
              <a:ext cx="680636" cy="2766483"/>
            </a:xfrm>
            <a:prstGeom prst="rect">
              <a:avLst/>
            </a:prstGeom>
          </p:spPr>
          <p:txBody>
            <a:bodyPr lIns="50800" tIns="50800" rIns="50800" bIns="50800" rtlCol="0" anchor="ctr"/>
            <a:lstStyle/>
            <a:p>
              <a:pPr algn="ctr">
                <a:lnSpc>
                  <a:spcPts val="2659"/>
                </a:lnSpc>
              </a:pPr>
              <a:endParaRPr/>
            </a:p>
          </p:txBody>
        </p:sp>
      </p:grpSp>
      <p:grpSp>
        <p:nvGrpSpPr>
          <p:cNvPr id="21" name="Group 21"/>
          <p:cNvGrpSpPr/>
          <p:nvPr/>
        </p:nvGrpSpPr>
        <p:grpSpPr>
          <a:xfrm>
            <a:off x="12971818" y="0"/>
            <a:ext cx="4031729" cy="5000052"/>
            <a:chOff x="0" y="0"/>
            <a:chExt cx="5375639" cy="6666736"/>
          </a:xfrm>
        </p:grpSpPr>
        <p:pic>
          <p:nvPicPr>
            <p:cNvPr id="22" name="Picture 22"/>
            <p:cNvPicPr>
              <a:picLocks noChangeAspect="1"/>
            </p:cNvPicPr>
            <p:nvPr/>
          </p:nvPicPr>
          <p:blipFill>
            <a:blip r:embed="rId6"/>
            <a:srcRect l="21299" r="21299"/>
            <a:stretch>
              <a:fillRect/>
            </a:stretch>
          </p:blipFill>
          <p:spPr>
            <a:xfrm>
              <a:off x="0" y="0"/>
              <a:ext cx="5375639" cy="6666736"/>
            </a:xfrm>
            <a:prstGeom prst="rect">
              <a:avLst/>
            </a:prstGeom>
          </p:spPr>
        </p:pic>
      </p:grpSp>
      <p:grpSp>
        <p:nvGrpSpPr>
          <p:cNvPr id="23" name="Group 23"/>
          <p:cNvGrpSpPr/>
          <p:nvPr/>
        </p:nvGrpSpPr>
        <p:grpSpPr>
          <a:xfrm>
            <a:off x="12971818" y="5286948"/>
            <a:ext cx="4031729" cy="5000052"/>
            <a:chOff x="0" y="0"/>
            <a:chExt cx="5375639" cy="6666736"/>
          </a:xfrm>
        </p:grpSpPr>
        <p:pic>
          <p:nvPicPr>
            <p:cNvPr id="24" name="Picture 24"/>
            <p:cNvPicPr>
              <a:picLocks noChangeAspect="1"/>
            </p:cNvPicPr>
            <p:nvPr/>
          </p:nvPicPr>
          <p:blipFill>
            <a:blip r:embed="rId7"/>
            <a:srcRect l="22584" r="22584"/>
            <a:stretch>
              <a:fillRect/>
            </a:stretch>
          </p:blipFill>
          <p:spPr>
            <a:xfrm>
              <a:off x="0" y="0"/>
              <a:ext cx="5375639" cy="6666736"/>
            </a:xfrm>
            <a:prstGeom prst="rect">
              <a:avLst/>
            </a:prstGeom>
          </p:spPr>
        </p:pic>
      </p:grpSp>
      <p:sp>
        <p:nvSpPr>
          <p:cNvPr id="25" name="TextBox 25"/>
          <p:cNvSpPr txBox="1"/>
          <p:nvPr/>
        </p:nvSpPr>
        <p:spPr>
          <a:xfrm>
            <a:off x="473734" y="298187"/>
            <a:ext cx="11646242" cy="1184275"/>
          </a:xfrm>
          <a:prstGeom prst="rect">
            <a:avLst/>
          </a:prstGeom>
        </p:spPr>
        <p:txBody>
          <a:bodyPr lIns="0" tIns="0" rIns="0" bIns="0" rtlCol="0" anchor="t">
            <a:spAutoFit/>
          </a:bodyPr>
          <a:lstStyle/>
          <a:p>
            <a:pPr algn="l">
              <a:lnSpc>
                <a:spcPts val="9799"/>
              </a:lnSpc>
              <a:spcBef>
                <a:spcPct val="0"/>
              </a:spcBef>
            </a:pPr>
            <a:r>
              <a:rPr lang="en-US" sz="6999" b="1" spc="-139">
                <a:solidFill>
                  <a:srgbClr val="072E5D"/>
                </a:solidFill>
                <a:latin typeface="Fahkwang Bold"/>
                <a:ea typeface="Fahkwang Bold"/>
                <a:cs typeface="Fahkwang Bold"/>
                <a:sym typeface="Fahkwang Bold"/>
              </a:rPr>
              <a:t>Phương pháp nghiên cứu</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2156581"/>
            <a:ext cx="327660" cy="8763380"/>
            <a:chOff x="0" y="0"/>
            <a:chExt cx="86297" cy="2308051"/>
          </a:xfrm>
        </p:grpSpPr>
        <p:sp>
          <p:nvSpPr>
            <p:cNvPr id="3" name="Freeform 3"/>
            <p:cNvSpPr/>
            <p:nvPr/>
          </p:nvSpPr>
          <p:spPr>
            <a:xfrm>
              <a:off x="0" y="0"/>
              <a:ext cx="86297" cy="2308051"/>
            </a:xfrm>
            <a:custGeom>
              <a:avLst/>
              <a:gdLst/>
              <a:ahLst/>
              <a:cxnLst/>
              <a:rect l="l" t="t" r="r" b="b"/>
              <a:pathLst>
                <a:path w="86297" h="2308051">
                  <a:moveTo>
                    <a:pt x="43149" y="0"/>
                  </a:moveTo>
                  <a:lnTo>
                    <a:pt x="43149" y="0"/>
                  </a:lnTo>
                  <a:cubicBezTo>
                    <a:pt x="66979" y="0"/>
                    <a:pt x="86297" y="19318"/>
                    <a:pt x="86297" y="43149"/>
                  </a:cubicBezTo>
                  <a:lnTo>
                    <a:pt x="86297" y="2264902"/>
                  </a:lnTo>
                  <a:cubicBezTo>
                    <a:pt x="86297" y="2276346"/>
                    <a:pt x="81751" y="2287321"/>
                    <a:pt x="73659" y="2295413"/>
                  </a:cubicBezTo>
                  <a:cubicBezTo>
                    <a:pt x="65567" y="2303505"/>
                    <a:pt x="54592" y="2308051"/>
                    <a:pt x="43149" y="2308051"/>
                  </a:cubicBezTo>
                  <a:lnTo>
                    <a:pt x="43149" y="2308051"/>
                  </a:lnTo>
                  <a:cubicBezTo>
                    <a:pt x="31705" y="2308051"/>
                    <a:pt x="20730" y="2303505"/>
                    <a:pt x="12638" y="2295413"/>
                  </a:cubicBezTo>
                  <a:cubicBezTo>
                    <a:pt x="4546" y="2287321"/>
                    <a:pt x="0" y="2276346"/>
                    <a:pt x="0" y="2264902"/>
                  </a:cubicBezTo>
                  <a:lnTo>
                    <a:pt x="0" y="43149"/>
                  </a:lnTo>
                  <a:cubicBezTo>
                    <a:pt x="0" y="31705"/>
                    <a:pt x="4546" y="20730"/>
                    <a:pt x="12638" y="12638"/>
                  </a:cubicBezTo>
                  <a:cubicBezTo>
                    <a:pt x="20730" y="4546"/>
                    <a:pt x="31705" y="0"/>
                    <a:pt x="43149" y="0"/>
                  </a:cubicBezTo>
                  <a:close/>
                </a:path>
              </a:pathLst>
            </a:custGeom>
            <a:gradFill rotWithShape="1">
              <a:gsLst>
                <a:gs pos="0">
                  <a:srgbClr val="000437">
                    <a:alpha val="100000"/>
                  </a:srgbClr>
                </a:gs>
                <a:gs pos="100000">
                  <a:srgbClr val="00466D">
                    <a:alpha val="100000"/>
                  </a:srgbClr>
                </a:gs>
              </a:gsLst>
              <a:lin ang="5400000"/>
            </a:gradFill>
          </p:spPr>
        </p:sp>
        <p:sp>
          <p:nvSpPr>
            <p:cNvPr id="4" name="TextBox 4"/>
            <p:cNvSpPr txBox="1"/>
            <p:nvPr/>
          </p:nvSpPr>
          <p:spPr>
            <a:xfrm>
              <a:off x="0" y="-57150"/>
              <a:ext cx="86297" cy="2365201"/>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0" y="-632960"/>
            <a:ext cx="327660" cy="2520916"/>
            <a:chOff x="0" y="0"/>
            <a:chExt cx="86297" cy="663945"/>
          </a:xfrm>
        </p:grpSpPr>
        <p:sp>
          <p:nvSpPr>
            <p:cNvPr id="6" name="Freeform 6"/>
            <p:cNvSpPr/>
            <p:nvPr/>
          </p:nvSpPr>
          <p:spPr>
            <a:xfrm>
              <a:off x="0" y="0"/>
              <a:ext cx="86297" cy="663945"/>
            </a:xfrm>
            <a:custGeom>
              <a:avLst/>
              <a:gdLst/>
              <a:ahLst/>
              <a:cxnLst/>
              <a:rect l="l" t="t" r="r" b="b"/>
              <a:pathLst>
                <a:path w="86297" h="663945">
                  <a:moveTo>
                    <a:pt x="43149" y="0"/>
                  </a:moveTo>
                  <a:lnTo>
                    <a:pt x="43149" y="0"/>
                  </a:lnTo>
                  <a:cubicBezTo>
                    <a:pt x="66979" y="0"/>
                    <a:pt x="86297" y="19318"/>
                    <a:pt x="86297" y="43149"/>
                  </a:cubicBezTo>
                  <a:lnTo>
                    <a:pt x="86297" y="620796"/>
                  </a:lnTo>
                  <a:cubicBezTo>
                    <a:pt x="86297" y="644627"/>
                    <a:pt x="66979" y="663945"/>
                    <a:pt x="43149" y="663945"/>
                  </a:cubicBezTo>
                  <a:lnTo>
                    <a:pt x="43149" y="663945"/>
                  </a:lnTo>
                  <a:cubicBezTo>
                    <a:pt x="31705" y="663945"/>
                    <a:pt x="20730" y="659399"/>
                    <a:pt x="12638" y="651307"/>
                  </a:cubicBezTo>
                  <a:cubicBezTo>
                    <a:pt x="4546" y="643215"/>
                    <a:pt x="0" y="632240"/>
                    <a:pt x="0" y="620796"/>
                  </a:cubicBezTo>
                  <a:lnTo>
                    <a:pt x="0" y="43149"/>
                  </a:lnTo>
                  <a:cubicBezTo>
                    <a:pt x="0" y="31705"/>
                    <a:pt x="4546" y="20730"/>
                    <a:pt x="12638" y="12638"/>
                  </a:cubicBezTo>
                  <a:cubicBezTo>
                    <a:pt x="20730" y="4546"/>
                    <a:pt x="31705" y="0"/>
                    <a:pt x="43149" y="0"/>
                  </a:cubicBezTo>
                  <a:close/>
                </a:path>
              </a:pathLst>
            </a:custGeom>
            <a:gradFill rotWithShape="1">
              <a:gsLst>
                <a:gs pos="0">
                  <a:srgbClr val="74EEFA">
                    <a:alpha val="100000"/>
                  </a:srgbClr>
                </a:gs>
                <a:gs pos="100000">
                  <a:srgbClr val="2484B5">
                    <a:alpha val="100000"/>
                  </a:srgbClr>
                </a:gs>
              </a:gsLst>
              <a:lin ang="5400000"/>
            </a:gradFill>
          </p:spPr>
        </p:sp>
        <p:sp>
          <p:nvSpPr>
            <p:cNvPr id="7" name="TextBox 7"/>
            <p:cNvSpPr txBox="1"/>
            <p:nvPr/>
          </p:nvSpPr>
          <p:spPr>
            <a:xfrm>
              <a:off x="0" y="-57150"/>
              <a:ext cx="86297" cy="721095"/>
            </a:xfrm>
            <a:prstGeom prst="rect">
              <a:avLst/>
            </a:prstGeom>
          </p:spPr>
          <p:txBody>
            <a:bodyPr lIns="50800" tIns="50800" rIns="50800" bIns="50800" rtlCol="0" anchor="ctr"/>
            <a:lstStyle/>
            <a:p>
              <a:pPr algn="ctr">
                <a:lnSpc>
                  <a:spcPts val="2659"/>
                </a:lnSpc>
              </a:pPr>
              <a:endParaRPr/>
            </a:p>
          </p:txBody>
        </p:sp>
      </p:grpSp>
      <p:sp>
        <p:nvSpPr>
          <p:cNvPr id="8" name="Freeform 8"/>
          <p:cNvSpPr/>
          <p:nvPr/>
        </p:nvSpPr>
        <p:spPr>
          <a:xfrm>
            <a:off x="11293887" y="2156581"/>
            <a:ext cx="6994113" cy="8229600"/>
          </a:xfrm>
          <a:custGeom>
            <a:avLst/>
            <a:gdLst/>
            <a:ahLst/>
            <a:cxnLst/>
            <a:rect l="l" t="t" r="r" b="b"/>
            <a:pathLst>
              <a:path w="6994113" h="8229600">
                <a:moveTo>
                  <a:pt x="0" y="0"/>
                </a:moveTo>
                <a:lnTo>
                  <a:pt x="6994113" y="0"/>
                </a:lnTo>
                <a:lnTo>
                  <a:pt x="6994113" y="8229600"/>
                </a:lnTo>
                <a:lnTo>
                  <a:pt x="0" y="8229600"/>
                </a:lnTo>
                <a:lnTo>
                  <a:pt x="0" y="0"/>
                </a:lnTo>
                <a:close/>
              </a:path>
            </a:pathLst>
          </a:custGeom>
          <a:blipFill>
            <a:blip r:embed="rId2"/>
            <a:stretch>
              <a:fillRect/>
            </a:stretch>
          </a:blipFill>
        </p:spPr>
      </p:sp>
      <p:sp>
        <p:nvSpPr>
          <p:cNvPr id="9" name="Freeform 9"/>
          <p:cNvSpPr/>
          <p:nvPr/>
        </p:nvSpPr>
        <p:spPr>
          <a:xfrm>
            <a:off x="327660" y="2156581"/>
            <a:ext cx="13327287" cy="8229600"/>
          </a:xfrm>
          <a:custGeom>
            <a:avLst/>
            <a:gdLst/>
            <a:ahLst/>
            <a:cxnLst/>
            <a:rect l="l" t="t" r="r" b="b"/>
            <a:pathLst>
              <a:path w="13327287" h="8229600">
                <a:moveTo>
                  <a:pt x="0" y="0"/>
                </a:moveTo>
                <a:lnTo>
                  <a:pt x="13327287" y="0"/>
                </a:lnTo>
                <a:lnTo>
                  <a:pt x="13327287" y="8229600"/>
                </a:lnTo>
                <a:lnTo>
                  <a:pt x="0" y="8229600"/>
                </a:lnTo>
                <a:lnTo>
                  <a:pt x="0" y="0"/>
                </a:lnTo>
                <a:close/>
              </a:path>
            </a:pathLst>
          </a:custGeom>
          <a:blipFill>
            <a:blip r:embed="rId3"/>
            <a:stretch>
              <a:fillRect/>
            </a:stretch>
          </a:blipFill>
        </p:spPr>
      </p:sp>
      <p:sp>
        <p:nvSpPr>
          <p:cNvPr id="10" name="TextBox 10"/>
          <p:cNvSpPr txBox="1"/>
          <p:nvPr/>
        </p:nvSpPr>
        <p:spPr>
          <a:xfrm>
            <a:off x="748706" y="475098"/>
            <a:ext cx="16790588" cy="1368424"/>
          </a:xfrm>
          <a:prstGeom prst="rect">
            <a:avLst/>
          </a:prstGeom>
        </p:spPr>
        <p:txBody>
          <a:bodyPr lIns="0" tIns="0" rIns="0" bIns="0" rtlCol="0" anchor="t">
            <a:spAutoFit/>
          </a:bodyPr>
          <a:lstStyle/>
          <a:p>
            <a:pPr algn="ctr">
              <a:lnSpc>
                <a:spcPts val="11200"/>
              </a:lnSpc>
              <a:spcBef>
                <a:spcPct val="0"/>
              </a:spcBef>
            </a:pPr>
            <a:r>
              <a:rPr lang="en-US" sz="8000" b="1" spc="-160">
                <a:solidFill>
                  <a:srgbClr val="072E5D"/>
                </a:solidFill>
                <a:latin typeface="Fahkwang Bold"/>
                <a:ea typeface="Fahkwang Bold"/>
                <a:cs typeface="Fahkwang Bold"/>
                <a:sym typeface="Fahkwang Bold"/>
              </a:rPr>
              <a:t>2. Đặc tả sản phẩm và hệ thống</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2033</Words>
  <Application>Microsoft Office PowerPoint</Application>
  <PresentationFormat>Custom</PresentationFormat>
  <Paragraphs>191</Paragraphs>
  <Slides>28</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28</vt:i4>
      </vt:variant>
    </vt:vector>
  </HeadingPairs>
  <TitlesOfParts>
    <vt:vector size="36" baseType="lpstr">
      <vt:lpstr>Arial</vt:lpstr>
      <vt:lpstr>Fahkwang Bold</vt:lpstr>
      <vt:lpstr>Body Text Fit</vt:lpstr>
      <vt:lpstr>Calibri</vt:lpstr>
      <vt:lpstr>Fahkwang</vt:lpstr>
      <vt:lpstr>Body Text Fit Bold</vt:lpstr>
      <vt:lpstr>Times New Roman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Báo cáo BTL TKHTN</dc:title>
  <dc:creator>Admin</dc:creator>
  <cp:lastModifiedBy>ismail - [2010]</cp:lastModifiedBy>
  <cp:revision>2</cp:revision>
  <dcterms:created xsi:type="dcterms:W3CDTF">2006-08-16T00:00:00Z</dcterms:created>
  <dcterms:modified xsi:type="dcterms:W3CDTF">2024-12-10T17:36:53Z</dcterms:modified>
  <dc:identifier>DAGYyC3vIBM</dc:identifier>
</cp:coreProperties>
</file>